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vml" ContentType="application/vnd.openxmlformats-officedocument.vmlDrawing"/>
  <Default Extension="vsdx" ContentType="application/vnd.ms-visio.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 id="2147483660" r:id="rId2"/>
  </p:sldMasterIdLst>
  <p:notesMasterIdLst>
    <p:notesMasterId r:id="rId10"/>
  </p:notesMasterIdLst>
  <p:sldIdLst>
    <p:sldId id="392" r:id="rId3"/>
    <p:sldId id="416" r:id="rId4"/>
    <p:sldId id="258" r:id="rId5"/>
    <p:sldId id="415" r:id="rId6"/>
    <p:sldId id="419" r:id="rId7"/>
    <p:sldId id="420" r:id="rId8"/>
    <p:sldId id="413" r:id="rId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6" d="100"/>
          <a:sy n="66" d="100"/>
        </p:scale>
        <p:origin x="56" y="2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86B6F1-DC0F-4C5A-932B-C16933943868}" type="datetimeFigureOut">
              <a:rPr lang="zh-CN" altLang="en-US" smtClean="0"/>
              <a:t>2024/10/3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AC66EB-7596-4504-AA31-3C994D79CF92}" type="slidenum">
              <a:rPr lang="zh-CN" altLang="en-US" smtClean="0"/>
              <a:t>‹#›</a:t>
            </a:fld>
            <a:endParaRPr lang="zh-CN" altLang="en-US"/>
          </a:p>
        </p:txBody>
      </p:sp>
    </p:spTree>
    <p:extLst>
      <p:ext uri="{BB962C8B-B14F-4D97-AF65-F5344CB8AC3E}">
        <p14:creationId xmlns:p14="http://schemas.microsoft.com/office/powerpoint/2010/main" val="27817320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44563" rtl="0" eaLnBrk="1" fontAlgn="base" latinLnBrk="0" hangingPunct="1">
              <a:lnSpc>
                <a:spcPct val="100000"/>
              </a:lnSpc>
              <a:spcBef>
                <a:spcPct val="0"/>
              </a:spcBef>
              <a:spcAft>
                <a:spcPct val="0"/>
              </a:spcAft>
              <a:buClrTx/>
              <a:buSzTx/>
              <a:buFontTx/>
              <a:buNone/>
              <a:tabLst/>
              <a:defRPr/>
            </a:pPr>
            <a:fld id="{ECB452CC-48C9-4997-9257-C682E2A70ECE}" type="slidenum">
              <a:rPr kumimoji="0" lang="en-GB" altLang="en-US" sz="1200" b="0" i="0" u="none" strike="noStrike" kern="1200" cap="none" spc="0" normalizeH="0" baseline="0" noProof="0" smtClean="0">
                <a:ln>
                  <a:noFill/>
                </a:ln>
                <a:solidFill>
                  <a:srgbClr val="000000"/>
                </a:solidFill>
                <a:effectLst/>
                <a:uLnTx/>
                <a:uFillTx/>
                <a:latin typeface="Times New Roman" panose="02020603050405020304" pitchFamily="18" charset="0"/>
                <a:ea typeface="+mn-ea"/>
                <a:cs typeface="Arial" panose="020B0604020202020204" pitchFamily="34" charset="0"/>
              </a:rPr>
              <a:pPr marL="0" marR="0" lvl="0" indent="0" algn="r" defTabSz="944563" rtl="0" eaLnBrk="1" fontAlgn="base" latinLnBrk="0" hangingPunct="1">
                <a:lnSpc>
                  <a:spcPct val="100000"/>
                </a:lnSpc>
                <a:spcBef>
                  <a:spcPct val="0"/>
                </a:spcBef>
                <a:spcAft>
                  <a:spcPct val="0"/>
                </a:spcAft>
                <a:buClrTx/>
                <a:buSzTx/>
                <a:buFontTx/>
                <a:buNone/>
                <a:tabLst/>
                <a:defRPr/>
              </a:pPr>
              <a:t>1</a:t>
            </a:fld>
            <a:endParaRPr kumimoji="0" lang="en-GB" altLang="en-US" sz="1200" b="0" i="0" u="none" strike="noStrike" kern="1200" cap="none" spc="0" normalizeH="0" baseline="0" noProof="0">
              <a:ln>
                <a:noFill/>
              </a:ln>
              <a:solidFill>
                <a:srgbClr val="000000"/>
              </a:solidFill>
              <a:effectLst/>
              <a:uLnTx/>
              <a:uFillTx/>
              <a:latin typeface="Times New Roman"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35180242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069F44D-CDDE-4DC8-B627-E73D21F78D62}"/>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6878B52-F3BD-4364-9DB0-F5D258C3776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F8DCE7C5-B444-4510-90E5-81610E8FE384}"/>
              </a:ext>
            </a:extLst>
          </p:cNvPr>
          <p:cNvSpPr>
            <a:spLocks noGrp="1"/>
          </p:cNvSpPr>
          <p:nvPr>
            <p:ph type="dt" sz="half" idx="10"/>
          </p:nvPr>
        </p:nvSpPr>
        <p:spPr/>
        <p:txBody>
          <a:bodyPr/>
          <a:lstStyle/>
          <a:p>
            <a:fld id="{2CC641D8-444E-4F07-835C-A27FE8F7F5AA}" type="datetimeFigureOut">
              <a:rPr lang="zh-CN" altLang="en-US" smtClean="0"/>
              <a:t>2024/10/3</a:t>
            </a:fld>
            <a:endParaRPr lang="zh-CN" altLang="en-US"/>
          </a:p>
        </p:txBody>
      </p:sp>
      <p:sp>
        <p:nvSpPr>
          <p:cNvPr id="5" name="页脚占位符 4">
            <a:extLst>
              <a:ext uri="{FF2B5EF4-FFF2-40B4-BE49-F238E27FC236}">
                <a16:creationId xmlns:a16="http://schemas.microsoft.com/office/drawing/2014/main" id="{73AA1BE5-AB2C-4ADE-9E82-3E36183FC47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7C8C513-29C3-4C68-9662-5A00EC31CDEB}"/>
              </a:ext>
            </a:extLst>
          </p:cNvPr>
          <p:cNvSpPr>
            <a:spLocks noGrp="1"/>
          </p:cNvSpPr>
          <p:nvPr>
            <p:ph type="sldNum" sz="quarter" idx="12"/>
          </p:nvPr>
        </p:nvSpPr>
        <p:spPr/>
        <p:txBody>
          <a:bodyPr/>
          <a:lstStyle/>
          <a:p>
            <a:fld id="{3BD1AA1C-A9D1-4E09-A6BC-A232322B10BE}" type="slidenum">
              <a:rPr lang="zh-CN" altLang="en-US" smtClean="0"/>
              <a:t>‹#›</a:t>
            </a:fld>
            <a:endParaRPr lang="zh-CN" altLang="en-US"/>
          </a:p>
        </p:txBody>
      </p:sp>
    </p:spTree>
    <p:extLst>
      <p:ext uri="{BB962C8B-B14F-4D97-AF65-F5344CB8AC3E}">
        <p14:creationId xmlns:p14="http://schemas.microsoft.com/office/powerpoint/2010/main" val="3574134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DFBCB79-2C15-46D2-A4B6-CEAFFBB438C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E99584E5-AE11-49C7-A8D7-75E75AFB0205}"/>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6D79D53F-E3B7-4EC9-8EA7-E4DE1EADE549}"/>
              </a:ext>
            </a:extLst>
          </p:cNvPr>
          <p:cNvSpPr>
            <a:spLocks noGrp="1"/>
          </p:cNvSpPr>
          <p:nvPr>
            <p:ph type="dt" sz="half" idx="10"/>
          </p:nvPr>
        </p:nvSpPr>
        <p:spPr/>
        <p:txBody>
          <a:bodyPr/>
          <a:lstStyle/>
          <a:p>
            <a:fld id="{2CC641D8-444E-4F07-835C-A27FE8F7F5AA}" type="datetimeFigureOut">
              <a:rPr lang="zh-CN" altLang="en-US" smtClean="0"/>
              <a:t>2024/10/3</a:t>
            </a:fld>
            <a:endParaRPr lang="zh-CN" altLang="en-US"/>
          </a:p>
        </p:txBody>
      </p:sp>
      <p:sp>
        <p:nvSpPr>
          <p:cNvPr id="5" name="页脚占位符 4">
            <a:extLst>
              <a:ext uri="{FF2B5EF4-FFF2-40B4-BE49-F238E27FC236}">
                <a16:creationId xmlns:a16="http://schemas.microsoft.com/office/drawing/2014/main" id="{073964B8-E0E5-4ACD-8DA9-E48BB5378D1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6111E7D-F1CE-407B-AAE0-A7023C202641}"/>
              </a:ext>
            </a:extLst>
          </p:cNvPr>
          <p:cNvSpPr>
            <a:spLocks noGrp="1"/>
          </p:cNvSpPr>
          <p:nvPr>
            <p:ph type="sldNum" sz="quarter" idx="12"/>
          </p:nvPr>
        </p:nvSpPr>
        <p:spPr/>
        <p:txBody>
          <a:bodyPr/>
          <a:lstStyle/>
          <a:p>
            <a:fld id="{3BD1AA1C-A9D1-4E09-A6BC-A232322B10BE}" type="slidenum">
              <a:rPr lang="zh-CN" altLang="en-US" smtClean="0"/>
              <a:t>‹#›</a:t>
            </a:fld>
            <a:endParaRPr lang="zh-CN" altLang="en-US"/>
          </a:p>
        </p:txBody>
      </p:sp>
    </p:spTree>
    <p:extLst>
      <p:ext uri="{BB962C8B-B14F-4D97-AF65-F5344CB8AC3E}">
        <p14:creationId xmlns:p14="http://schemas.microsoft.com/office/powerpoint/2010/main" val="24451144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9DFF9878-1E7A-46DC-A4D6-434537B7D6CC}"/>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14EF5833-F005-4272-8F47-1F841C2D0419}"/>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84705F1-13C4-4F17-873D-B79B32A34E8E}"/>
              </a:ext>
            </a:extLst>
          </p:cNvPr>
          <p:cNvSpPr>
            <a:spLocks noGrp="1"/>
          </p:cNvSpPr>
          <p:nvPr>
            <p:ph type="dt" sz="half" idx="10"/>
          </p:nvPr>
        </p:nvSpPr>
        <p:spPr/>
        <p:txBody>
          <a:bodyPr/>
          <a:lstStyle/>
          <a:p>
            <a:fld id="{2CC641D8-444E-4F07-835C-A27FE8F7F5AA}" type="datetimeFigureOut">
              <a:rPr lang="zh-CN" altLang="en-US" smtClean="0"/>
              <a:t>2024/10/3</a:t>
            </a:fld>
            <a:endParaRPr lang="zh-CN" altLang="en-US"/>
          </a:p>
        </p:txBody>
      </p:sp>
      <p:sp>
        <p:nvSpPr>
          <p:cNvPr id="5" name="页脚占位符 4">
            <a:extLst>
              <a:ext uri="{FF2B5EF4-FFF2-40B4-BE49-F238E27FC236}">
                <a16:creationId xmlns:a16="http://schemas.microsoft.com/office/drawing/2014/main" id="{10B162D5-B037-4C97-9197-A8B153D376D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463236B-C54A-4484-AF0C-2A1C0E62588F}"/>
              </a:ext>
            </a:extLst>
          </p:cNvPr>
          <p:cNvSpPr>
            <a:spLocks noGrp="1"/>
          </p:cNvSpPr>
          <p:nvPr>
            <p:ph type="sldNum" sz="quarter" idx="12"/>
          </p:nvPr>
        </p:nvSpPr>
        <p:spPr/>
        <p:txBody>
          <a:bodyPr/>
          <a:lstStyle/>
          <a:p>
            <a:fld id="{3BD1AA1C-A9D1-4E09-A6BC-A232322B10BE}" type="slidenum">
              <a:rPr lang="zh-CN" altLang="en-US" smtClean="0"/>
              <a:t>‹#›</a:t>
            </a:fld>
            <a:endParaRPr lang="zh-CN" altLang="en-US"/>
          </a:p>
        </p:txBody>
      </p:sp>
    </p:spTree>
    <p:extLst>
      <p:ext uri="{BB962C8B-B14F-4D97-AF65-F5344CB8AC3E}">
        <p14:creationId xmlns:p14="http://schemas.microsoft.com/office/powerpoint/2010/main" val="6952471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370401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28303987"/>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5476979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D136625-129A-41A3-BD89-4808ED96D0E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A23E167-7071-4699-8C63-04510E620446}"/>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80C94D59-CDA5-478F-9941-8CEE1673012A}"/>
              </a:ext>
            </a:extLst>
          </p:cNvPr>
          <p:cNvSpPr>
            <a:spLocks noGrp="1"/>
          </p:cNvSpPr>
          <p:nvPr>
            <p:ph type="dt" sz="half" idx="10"/>
          </p:nvPr>
        </p:nvSpPr>
        <p:spPr/>
        <p:txBody>
          <a:bodyPr/>
          <a:lstStyle/>
          <a:p>
            <a:fld id="{2CC641D8-444E-4F07-835C-A27FE8F7F5AA}" type="datetimeFigureOut">
              <a:rPr lang="zh-CN" altLang="en-US" smtClean="0"/>
              <a:t>2024/10/3</a:t>
            </a:fld>
            <a:endParaRPr lang="zh-CN" altLang="en-US"/>
          </a:p>
        </p:txBody>
      </p:sp>
      <p:sp>
        <p:nvSpPr>
          <p:cNvPr id="5" name="页脚占位符 4">
            <a:extLst>
              <a:ext uri="{FF2B5EF4-FFF2-40B4-BE49-F238E27FC236}">
                <a16:creationId xmlns:a16="http://schemas.microsoft.com/office/drawing/2014/main" id="{68A9EAF1-59DC-4116-88FD-3405494FE88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0711C31-DAA0-40A0-966C-93B20A6A74DA}"/>
              </a:ext>
            </a:extLst>
          </p:cNvPr>
          <p:cNvSpPr>
            <a:spLocks noGrp="1"/>
          </p:cNvSpPr>
          <p:nvPr>
            <p:ph type="sldNum" sz="quarter" idx="12"/>
          </p:nvPr>
        </p:nvSpPr>
        <p:spPr/>
        <p:txBody>
          <a:bodyPr/>
          <a:lstStyle/>
          <a:p>
            <a:fld id="{3BD1AA1C-A9D1-4E09-A6BC-A232322B10BE}" type="slidenum">
              <a:rPr lang="zh-CN" altLang="en-US" smtClean="0"/>
              <a:t>‹#›</a:t>
            </a:fld>
            <a:endParaRPr lang="zh-CN" altLang="en-US"/>
          </a:p>
        </p:txBody>
      </p:sp>
    </p:spTree>
    <p:extLst>
      <p:ext uri="{BB962C8B-B14F-4D97-AF65-F5344CB8AC3E}">
        <p14:creationId xmlns:p14="http://schemas.microsoft.com/office/powerpoint/2010/main" val="12127790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3666EC-B3A7-406C-9E11-84C9623DAAF3}"/>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F2477F76-11BF-4CCB-9A1F-961D9A45558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21822D8B-7C28-4CAA-A864-1DBEB9E8396B}"/>
              </a:ext>
            </a:extLst>
          </p:cNvPr>
          <p:cNvSpPr>
            <a:spLocks noGrp="1"/>
          </p:cNvSpPr>
          <p:nvPr>
            <p:ph type="dt" sz="half" idx="10"/>
          </p:nvPr>
        </p:nvSpPr>
        <p:spPr/>
        <p:txBody>
          <a:bodyPr/>
          <a:lstStyle/>
          <a:p>
            <a:fld id="{2CC641D8-444E-4F07-835C-A27FE8F7F5AA}" type="datetimeFigureOut">
              <a:rPr lang="zh-CN" altLang="en-US" smtClean="0"/>
              <a:t>2024/10/3</a:t>
            </a:fld>
            <a:endParaRPr lang="zh-CN" altLang="en-US"/>
          </a:p>
        </p:txBody>
      </p:sp>
      <p:sp>
        <p:nvSpPr>
          <p:cNvPr id="5" name="页脚占位符 4">
            <a:extLst>
              <a:ext uri="{FF2B5EF4-FFF2-40B4-BE49-F238E27FC236}">
                <a16:creationId xmlns:a16="http://schemas.microsoft.com/office/drawing/2014/main" id="{69A6FD1F-C7E5-484E-A142-E9CFFDE4148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76A2BF0-7743-47EC-A936-1945F603C4EA}"/>
              </a:ext>
            </a:extLst>
          </p:cNvPr>
          <p:cNvSpPr>
            <a:spLocks noGrp="1"/>
          </p:cNvSpPr>
          <p:nvPr>
            <p:ph type="sldNum" sz="quarter" idx="12"/>
          </p:nvPr>
        </p:nvSpPr>
        <p:spPr/>
        <p:txBody>
          <a:bodyPr/>
          <a:lstStyle/>
          <a:p>
            <a:fld id="{3BD1AA1C-A9D1-4E09-A6BC-A232322B10BE}" type="slidenum">
              <a:rPr lang="zh-CN" altLang="en-US" smtClean="0"/>
              <a:t>‹#›</a:t>
            </a:fld>
            <a:endParaRPr lang="zh-CN" altLang="en-US"/>
          </a:p>
        </p:txBody>
      </p:sp>
    </p:spTree>
    <p:extLst>
      <p:ext uri="{BB962C8B-B14F-4D97-AF65-F5344CB8AC3E}">
        <p14:creationId xmlns:p14="http://schemas.microsoft.com/office/powerpoint/2010/main" val="40839573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BD7C343-4C87-4BBB-BF0E-1289535DACF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8D287C7-B225-4AEF-8761-BF6681996F3A}"/>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6C494047-14B7-4F54-AB8B-B0F31EF69D9C}"/>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4228B0C2-191C-4D59-96E3-60A3ACE9E8BF}"/>
              </a:ext>
            </a:extLst>
          </p:cNvPr>
          <p:cNvSpPr>
            <a:spLocks noGrp="1"/>
          </p:cNvSpPr>
          <p:nvPr>
            <p:ph type="dt" sz="half" idx="10"/>
          </p:nvPr>
        </p:nvSpPr>
        <p:spPr/>
        <p:txBody>
          <a:bodyPr/>
          <a:lstStyle/>
          <a:p>
            <a:fld id="{2CC641D8-444E-4F07-835C-A27FE8F7F5AA}" type="datetimeFigureOut">
              <a:rPr lang="zh-CN" altLang="en-US" smtClean="0"/>
              <a:t>2024/10/3</a:t>
            </a:fld>
            <a:endParaRPr lang="zh-CN" altLang="en-US"/>
          </a:p>
        </p:txBody>
      </p:sp>
      <p:sp>
        <p:nvSpPr>
          <p:cNvPr id="6" name="页脚占位符 5">
            <a:extLst>
              <a:ext uri="{FF2B5EF4-FFF2-40B4-BE49-F238E27FC236}">
                <a16:creationId xmlns:a16="http://schemas.microsoft.com/office/drawing/2014/main" id="{9DB18356-D0F1-4915-B228-7A4BC03ABE4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C05D2FC-3C11-4424-A450-7F9D39B43786}"/>
              </a:ext>
            </a:extLst>
          </p:cNvPr>
          <p:cNvSpPr>
            <a:spLocks noGrp="1"/>
          </p:cNvSpPr>
          <p:nvPr>
            <p:ph type="sldNum" sz="quarter" idx="12"/>
          </p:nvPr>
        </p:nvSpPr>
        <p:spPr/>
        <p:txBody>
          <a:bodyPr/>
          <a:lstStyle/>
          <a:p>
            <a:fld id="{3BD1AA1C-A9D1-4E09-A6BC-A232322B10BE}" type="slidenum">
              <a:rPr lang="zh-CN" altLang="en-US" smtClean="0"/>
              <a:t>‹#›</a:t>
            </a:fld>
            <a:endParaRPr lang="zh-CN" altLang="en-US"/>
          </a:p>
        </p:txBody>
      </p:sp>
    </p:spTree>
    <p:extLst>
      <p:ext uri="{BB962C8B-B14F-4D97-AF65-F5344CB8AC3E}">
        <p14:creationId xmlns:p14="http://schemas.microsoft.com/office/powerpoint/2010/main" val="3000151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0E54BDA-3743-4733-AFC5-37E53D74DC0E}"/>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45D71D50-E7EE-4B2B-98BA-015D44D9FAE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449D04EA-B8AE-4992-B979-886C9B10B4EC}"/>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5E4405CD-E8CB-4C49-892C-7D5B4FC4B2B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663B07E0-A560-43D9-8175-E0E879AD000A}"/>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DBB5A72B-B007-45A5-BAAA-EC09130F3212}"/>
              </a:ext>
            </a:extLst>
          </p:cNvPr>
          <p:cNvSpPr>
            <a:spLocks noGrp="1"/>
          </p:cNvSpPr>
          <p:nvPr>
            <p:ph type="dt" sz="half" idx="10"/>
          </p:nvPr>
        </p:nvSpPr>
        <p:spPr/>
        <p:txBody>
          <a:bodyPr/>
          <a:lstStyle/>
          <a:p>
            <a:fld id="{2CC641D8-444E-4F07-835C-A27FE8F7F5AA}" type="datetimeFigureOut">
              <a:rPr lang="zh-CN" altLang="en-US" smtClean="0"/>
              <a:t>2024/10/3</a:t>
            </a:fld>
            <a:endParaRPr lang="zh-CN" altLang="en-US"/>
          </a:p>
        </p:txBody>
      </p:sp>
      <p:sp>
        <p:nvSpPr>
          <p:cNvPr id="8" name="页脚占位符 7">
            <a:extLst>
              <a:ext uri="{FF2B5EF4-FFF2-40B4-BE49-F238E27FC236}">
                <a16:creationId xmlns:a16="http://schemas.microsoft.com/office/drawing/2014/main" id="{1F6307A6-A1EB-48C7-87DC-D01950FBD3F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DFD7E16F-6C68-423F-881D-0A039AF40934}"/>
              </a:ext>
            </a:extLst>
          </p:cNvPr>
          <p:cNvSpPr>
            <a:spLocks noGrp="1"/>
          </p:cNvSpPr>
          <p:nvPr>
            <p:ph type="sldNum" sz="quarter" idx="12"/>
          </p:nvPr>
        </p:nvSpPr>
        <p:spPr/>
        <p:txBody>
          <a:bodyPr/>
          <a:lstStyle/>
          <a:p>
            <a:fld id="{3BD1AA1C-A9D1-4E09-A6BC-A232322B10BE}" type="slidenum">
              <a:rPr lang="zh-CN" altLang="en-US" smtClean="0"/>
              <a:t>‹#›</a:t>
            </a:fld>
            <a:endParaRPr lang="zh-CN" altLang="en-US"/>
          </a:p>
        </p:txBody>
      </p:sp>
    </p:spTree>
    <p:extLst>
      <p:ext uri="{BB962C8B-B14F-4D97-AF65-F5344CB8AC3E}">
        <p14:creationId xmlns:p14="http://schemas.microsoft.com/office/powerpoint/2010/main" val="1888440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FAB0033-E163-4B40-A41B-6375CF273A49}"/>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E8E7E4D-AA9C-4939-8DEC-BEFBEFFDE5B2}"/>
              </a:ext>
            </a:extLst>
          </p:cNvPr>
          <p:cNvSpPr>
            <a:spLocks noGrp="1"/>
          </p:cNvSpPr>
          <p:nvPr>
            <p:ph type="dt" sz="half" idx="10"/>
          </p:nvPr>
        </p:nvSpPr>
        <p:spPr/>
        <p:txBody>
          <a:bodyPr/>
          <a:lstStyle/>
          <a:p>
            <a:fld id="{2CC641D8-444E-4F07-835C-A27FE8F7F5AA}" type="datetimeFigureOut">
              <a:rPr lang="zh-CN" altLang="en-US" smtClean="0"/>
              <a:t>2024/10/3</a:t>
            </a:fld>
            <a:endParaRPr lang="zh-CN" altLang="en-US"/>
          </a:p>
        </p:txBody>
      </p:sp>
      <p:sp>
        <p:nvSpPr>
          <p:cNvPr id="4" name="页脚占位符 3">
            <a:extLst>
              <a:ext uri="{FF2B5EF4-FFF2-40B4-BE49-F238E27FC236}">
                <a16:creationId xmlns:a16="http://schemas.microsoft.com/office/drawing/2014/main" id="{747F1E4C-C33B-4E27-8BFB-084233B41F1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A68C9CC7-CFF2-4B9A-BA09-DFE71A84B05D}"/>
              </a:ext>
            </a:extLst>
          </p:cNvPr>
          <p:cNvSpPr>
            <a:spLocks noGrp="1"/>
          </p:cNvSpPr>
          <p:nvPr>
            <p:ph type="sldNum" sz="quarter" idx="12"/>
          </p:nvPr>
        </p:nvSpPr>
        <p:spPr/>
        <p:txBody>
          <a:bodyPr/>
          <a:lstStyle/>
          <a:p>
            <a:fld id="{3BD1AA1C-A9D1-4E09-A6BC-A232322B10BE}" type="slidenum">
              <a:rPr lang="zh-CN" altLang="en-US" smtClean="0"/>
              <a:t>‹#›</a:t>
            </a:fld>
            <a:endParaRPr lang="zh-CN" altLang="en-US"/>
          </a:p>
        </p:txBody>
      </p:sp>
    </p:spTree>
    <p:extLst>
      <p:ext uri="{BB962C8B-B14F-4D97-AF65-F5344CB8AC3E}">
        <p14:creationId xmlns:p14="http://schemas.microsoft.com/office/powerpoint/2010/main" val="24736728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0C1309D-5554-47DA-8463-ED54997329DE}"/>
              </a:ext>
            </a:extLst>
          </p:cNvPr>
          <p:cNvSpPr>
            <a:spLocks noGrp="1"/>
          </p:cNvSpPr>
          <p:nvPr>
            <p:ph type="dt" sz="half" idx="10"/>
          </p:nvPr>
        </p:nvSpPr>
        <p:spPr/>
        <p:txBody>
          <a:bodyPr/>
          <a:lstStyle/>
          <a:p>
            <a:fld id="{2CC641D8-444E-4F07-835C-A27FE8F7F5AA}" type="datetimeFigureOut">
              <a:rPr lang="zh-CN" altLang="en-US" smtClean="0"/>
              <a:t>2024/10/3</a:t>
            </a:fld>
            <a:endParaRPr lang="zh-CN" altLang="en-US"/>
          </a:p>
        </p:txBody>
      </p:sp>
      <p:sp>
        <p:nvSpPr>
          <p:cNvPr id="3" name="页脚占位符 2">
            <a:extLst>
              <a:ext uri="{FF2B5EF4-FFF2-40B4-BE49-F238E27FC236}">
                <a16:creationId xmlns:a16="http://schemas.microsoft.com/office/drawing/2014/main" id="{9B3B9FBE-ACCB-4716-A757-6C7F53FD1EA9}"/>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9C5BF2BB-A222-4A05-937B-28911B7517C5}"/>
              </a:ext>
            </a:extLst>
          </p:cNvPr>
          <p:cNvSpPr>
            <a:spLocks noGrp="1"/>
          </p:cNvSpPr>
          <p:nvPr>
            <p:ph type="sldNum" sz="quarter" idx="12"/>
          </p:nvPr>
        </p:nvSpPr>
        <p:spPr/>
        <p:txBody>
          <a:bodyPr/>
          <a:lstStyle/>
          <a:p>
            <a:fld id="{3BD1AA1C-A9D1-4E09-A6BC-A232322B10BE}" type="slidenum">
              <a:rPr lang="zh-CN" altLang="en-US" smtClean="0"/>
              <a:t>‹#›</a:t>
            </a:fld>
            <a:endParaRPr lang="zh-CN" altLang="en-US"/>
          </a:p>
        </p:txBody>
      </p:sp>
    </p:spTree>
    <p:extLst>
      <p:ext uri="{BB962C8B-B14F-4D97-AF65-F5344CB8AC3E}">
        <p14:creationId xmlns:p14="http://schemas.microsoft.com/office/powerpoint/2010/main" val="15994919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20380CF-FF34-4673-865A-7254AF420F2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2F25A91-1048-4F61-8D08-D418130FEB9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02B841E6-F48B-4608-B9B6-9B6EAE8526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E9453060-8901-47D5-8D7A-4F5121CF0503}"/>
              </a:ext>
            </a:extLst>
          </p:cNvPr>
          <p:cNvSpPr>
            <a:spLocks noGrp="1"/>
          </p:cNvSpPr>
          <p:nvPr>
            <p:ph type="dt" sz="half" idx="10"/>
          </p:nvPr>
        </p:nvSpPr>
        <p:spPr/>
        <p:txBody>
          <a:bodyPr/>
          <a:lstStyle/>
          <a:p>
            <a:fld id="{2CC641D8-444E-4F07-835C-A27FE8F7F5AA}" type="datetimeFigureOut">
              <a:rPr lang="zh-CN" altLang="en-US" smtClean="0"/>
              <a:t>2024/10/3</a:t>
            </a:fld>
            <a:endParaRPr lang="zh-CN" altLang="en-US"/>
          </a:p>
        </p:txBody>
      </p:sp>
      <p:sp>
        <p:nvSpPr>
          <p:cNvPr id="6" name="页脚占位符 5">
            <a:extLst>
              <a:ext uri="{FF2B5EF4-FFF2-40B4-BE49-F238E27FC236}">
                <a16:creationId xmlns:a16="http://schemas.microsoft.com/office/drawing/2014/main" id="{A65EA58D-B42E-40F3-8144-FD42BACAAD0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380B278-8339-4FDA-A83D-E882B0B46331}"/>
              </a:ext>
            </a:extLst>
          </p:cNvPr>
          <p:cNvSpPr>
            <a:spLocks noGrp="1"/>
          </p:cNvSpPr>
          <p:nvPr>
            <p:ph type="sldNum" sz="quarter" idx="12"/>
          </p:nvPr>
        </p:nvSpPr>
        <p:spPr/>
        <p:txBody>
          <a:bodyPr/>
          <a:lstStyle/>
          <a:p>
            <a:fld id="{3BD1AA1C-A9D1-4E09-A6BC-A232322B10BE}" type="slidenum">
              <a:rPr lang="zh-CN" altLang="en-US" smtClean="0"/>
              <a:t>‹#›</a:t>
            </a:fld>
            <a:endParaRPr lang="zh-CN" altLang="en-US"/>
          </a:p>
        </p:txBody>
      </p:sp>
    </p:spTree>
    <p:extLst>
      <p:ext uri="{BB962C8B-B14F-4D97-AF65-F5344CB8AC3E}">
        <p14:creationId xmlns:p14="http://schemas.microsoft.com/office/powerpoint/2010/main" val="19001491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A41F773-BBAE-40F3-BBE2-445925809BB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2EEFE7D2-5276-4D4F-81DA-565265DC180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C720A4BD-FB9F-4CB4-8BE4-D5A9B0FF12C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C7CC79B9-55A4-44A1-A0C9-195D4872F260}"/>
              </a:ext>
            </a:extLst>
          </p:cNvPr>
          <p:cNvSpPr>
            <a:spLocks noGrp="1"/>
          </p:cNvSpPr>
          <p:nvPr>
            <p:ph type="dt" sz="half" idx="10"/>
          </p:nvPr>
        </p:nvSpPr>
        <p:spPr/>
        <p:txBody>
          <a:bodyPr/>
          <a:lstStyle/>
          <a:p>
            <a:fld id="{2CC641D8-444E-4F07-835C-A27FE8F7F5AA}" type="datetimeFigureOut">
              <a:rPr lang="zh-CN" altLang="en-US" smtClean="0"/>
              <a:t>2024/10/3</a:t>
            </a:fld>
            <a:endParaRPr lang="zh-CN" altLang="en-US"/>
          </a:p>
        </p:txBody>
      </p:sp>
      <p:sp>
        <p:nvSpPr>
          <p:cNvPr id="6" name="页脚占位符 5">
            <a:extLst>
              <a:ext uri="{FF2B5EF4-FFF2-40B4-BE49-F238E27FC236}">
                <a16:creationId xmlns:a16="http://schemas.microsoft.com/office/drawing/2014/main" id="{7DEBD03D-AE69-4331-90A4-3004E721628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FE79076-EE1C-4167-A62E-B17AAF36344E}"/>
              </a:ext>
            </a:extLst>
          </p:cNvPr>
          <p:cNvSpPr>
            <a:spLocks noGrp="1"/>
          </p:cNvSpPr>
          <p:nvPr>
            <p:ph type="sldNum" sz="quarter" idx="12"/>
          </p:nvPr>
        </p:nvSpPr>
        <p:spPr/>
        <p:txBody>
          <a:bodyPr/>
          <a:lstStyle/>
          <a:p>
            <a:fld id="{3BD1AA1C-A9D1-4E09-A6BC-A232322B10BE}" type="slidenum">
              <a:rPr lang="zh-CN" altLang="en-US" smtClean="0"/>
              <a:t>‹#›</a:t>
            </a:fld>
            <a:endParaRPr lang="zh-CN" altLang="en-US"/>
          </a:p>
        </p:txBody>
      </p:sp>
    </p:spTree>
    <p:extLst>
      <p:ext uri="{BB962C8B-B14F-4D97-AF65-F5344CB8AC3E}">
        <p14:creationId xmlns:p14="http://schemas.microsoft.com/office/powerpoint/2010/main" val="31440447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E09CA6ED-A7FF-4E75-9225-BAD2DEF1087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8342037-CA10-4DC0-A831-1E64973D968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AAE5537A-4102-487D-9249-D8594FEC273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C641D8-444E-4F07-835C-A27FE8F7F5AA}" type="datetimeFigureOut">
              <a:rPr lang="zh-CN" altLang="en-US" smtClean="0"/>
              <a:t>2024/10/3</a:t>
            </a:fld>
            <a:endParaRPr lang="zh-CN" altLang="en-US"/>
          </a:p>
        </p:txBody>
      </p:sp>
      <p:sp>
        <p:nvSpPr>
          <p:cNvPr id="5" name="页脚占位符 4">
            <a:extLst>
              <a:ext uri="{FF2B5EF4-FFF2-40B4-BE49-F238E27FC236}">
                <a16:creationId xmlns:a16="http://schemas.microsoft.com/office/drawing/2014/main" id="{BA9F20D8-9DCE-48A0-98E0-13AB721EA76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19229F7F-3BC6-4957-B37D-D225C66EEC1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D1AA1C-A9D1-4E09-A6BC-A232322B10BE}" type="slidenum">
              <a:rPr lang="zh-CN" altLang="en-US" smtClean="0"/>
              <a:t>‹#›</a:t>
            </a:fld>
            <a:endParaRPr lang="zh-CN" altLang="en-US"/>
          </a:p>
        </p:txBody>
      </p:sp>
    </p:spTree>
    <p:extLst>
      <p:ext uri="{BB962C8B-B14F-4D97-AF65-F5344CB8AC3E}">
        <p14:creationId xmlns:p14="http://schemas.microsoft.com/office/powerpoint/2010/main" val="27567128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11112" y="795637"/>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149840" y="66675"/>
            <a:ext cx="1203960" cy="70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Tree>
    <p:extLst>
      <p:ext uri="{BB962C8B-B14F-4D97-AF65-F5344CB8AC3E}">
        <p14:creationId xmlns:p14="http://schemas.microsoft.com/office/powerpoint/2010/main" val="39569534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Visio_Drawing1.vsdx"/><Relationship Id="rId2" Type="http://schemas.openxmlformats.org/officeDocument/2006/relationships/slideLayout" Target="../slideLayouts/slideLayout1.xml"/><Relationship Id="rId1" Type="http://schemas.openxmlformats.org/officeDocument/2006/relationships/vmlDrawing" Target="../drawings/vmlDrawing2.vml"/><Relationship Id="rId4" Type="http://schemas.openxmlformats.org/officeDocument/2006/relationships/image" Target="../media/image4.emf"/></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Visio_Drawing2.vsdx"/><Relationship Id="rId2" Type="http://schemas.openxmlformats.org/officeDocument/2006/relationships/slideLayout" Target="../slideLayouts/slideLayout1.xml"/><Relationship Id="rId1" Type="http://schemas.openxmlformats.org/officeDocument/2006/relationships/vmlDrawing" Target="../drawings/vmlDrawing3.vml"/><Relationship Id="rId4" Type="http://schemas.openxmlformats.org/officeDocument/2006/relationships/image" Target="../media/image5.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6931" y="2175028"/>
            <a:ext cx="12251266" cy="933931"/>
          </a:xfrm>
        </p:spPr>
        <p:txBody>
          <a:bodyPr/>
          <a:lstStyle/>
          <a:p>
            <a:pPr algn="ctr" eaLnBrk="1" hangingPunct="1">
              <a:lnSpc>
                <a:spcPct val="100000"/>
              </a:lnSpc>
            </a:pPr>
            <a:r>
              <a:rPr lang="en-US" altLang="zh-CN" sz="4800" dirty="0"/>
              <a:t>Discussion on AIML Data Collection</a:t>
            </a:r>
            <a:endParaRPr lang="en-GB" altLang="en-US" sz="4000" dirty="0"/>
          </a:p>
        </p:txBody>
      </p:sp>
      <p:sp>
        <p:nvSpPr>
          <p:cNvPr id="3" name="Title 1">
            <a:extLst>
              <a:ext uri="{FF2B5EF4-FFF2-40B4-BE49-F238E27FC236}">
                <a16:creationId xmlns:a16="http://schemas.microsoft.com/office/drawing/2014/main" id="{F89C8330-0D0C-4F65-AF84-D0231B4713F0}"/>
              </a:ext>
            </a:extLst>
          </p:cNvPr>
          <p:cNvSpPr txBox="1">
            <a:spLocks/>
          </p:cNvSpPr>
          <p:nvPr/>
        </p:nvSpPr>
        <p:spPr bwMode="auto">
          <a:xfrm>
            <a:off x="1599577" y="4286774"/>
            <a:ext cx="8992845" cy="1090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tabLst/>
              <a:defRPr/>
            </a:pPr>
            <a:r>
              <a:rPr kumimoji="0" lang="en-GB" altLang="en-US" sz="3200" b="0" i="0" u="none" strike="noStrike" kern="1200" cap="none" spc="0" normalizeH="0" baseline="0" noProof="0" dirty="0">
                <a:ln>
                  <a:noFill/>
                </a:ln>
                <a:solidFill>
                  <a:prstClr val="black"/>
                </a:solidFill>
                <a:effectLst/>
                <a:uLnTx/>
                <a:uFillTx/>
                <a:latin typeface="Calibri Light" panose="020F0302020204030204"/>
                <a:ea typeface="+mj-ea"/>
                <a:cs typeface="+mj-cs"/>
              </a:rPr>
              <a:t>SA3#118</a:t>
            </a:r>
          </a:p>
          <a:p>
            <a:pPr marL="0" marR="0" lvl="0" indent="0" algn="ctr" defTabSz="914400" rtl="0" eaLnBrk="1" fontAlgn="base" latinLnBrk="0" hangingPunct="1">
              <a:lnSpc>
                <a:spcPct val="90000"/>
              </a:lnSpc>
              <a:spcBef>
                <a:spcPct val="0"/>
              </a:spcBef>
              <a:spcAft>
                <a:spcPct val="0"/>
              </a:spcAft>
              <a:buClrTx/>
              <a:buSzTx/>
              <a:buFontTx/>
              <a:buNone/>
              <a:tabLst/>
              <a:defRPr/>
            </a:pPr>
            <a:r>
              <a:rPr kumimoji="0" lang="en-GB" altLang="en-US" sz="3200" b="0" i="0" u="none" strike="noStrike" kern="1200" cap="none" spc="0" normalizeH="0" baseline="0" noProof="0" dirty="0">
                <a:ln>
                  <a:noFill/>
                </a:ln>
                <a:solidFill>
                  <a:prstClr val="black"/>
                </a:solidFill>
                <a:effectLst/>
                <a:uLnTx/>
                <a:uFillTx/>
                <a:latin typeface="Calibri Light" panose="020F0302020204030204"/>
                <a:ea typeface="+mj-ea"/>
                <a:cs typeface="+mj-cs"/>
              </a:rPr>
              <a:t>vivo</a:t>
            </a:r>
          </a:p>
        </p:txBody>
      </p:sp>
    </p:spTree>
    <p:extLst>
      <p:ext uri="{BB962C8B-B14F-4D97-AF65-F5344CB8AC3E}">
        <p14:creationId xmlns:p14="http://schemas.microsoft.com/office/powerpoint/2010/main" val="211093424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a:extLst>
              <a:ext uri="{FF2B5EF4-FFF2-40B4-BE49-F238E27FC236}">
                <a16:creationId xmlns:a16="http://schemas.microsoft.com/office/drawing/2014/main" id="{FF7C9F9B-7582-4200-B4F1-CBBAC4327EC3}"/>
              </a:ext>
            </a:extLst>
          </p:cNvPr>
          <p:cNvSpPr>
            <a:spLocks noGrp="1"/>
          </p:cNvSpPr>
          <p:nvPr>
            <p:ph type="subTitle" idx="1"/>
          </p:nvPr>
        </p:nvSpPr>
        <p:spPr>
          <a:xfrm>
            <a:off x="661359" y="203231"/>
            <a:ext cx="9144000" cy="495509"/>
          </a:xfrm>
        </p:spPr>
        <p:txBody>
          <a:bodyPr/>
          <a:lstStyle/>
          <a:p>
            <a:pPr algn="l"/>
            <a:r>
              <a:rPr lang="en-US" altLang="zh-CN" dirty="0">
                <a:latin typeface="Calibri" panose="020F0502020204030204" pitchFamily="34" charset="0"/>
                <a:cs typeface="Calibri" panose="020F0502020204030204" pitchFamily="34" charset="0"/>
              </a:rPr>
              <a:t>Background - 1</a:t>
            </a:r>
            <a:endParaRPr lang="zh-CN" altLang="en-US" dirty="0">
              <a:latin typeface="Calibri" panose="020F0502020204030204" pitchFamily="34" charset="0"/>
              <a:cs typeface="Calibri" panose="020F0502020204030204" pitchFamily="34" charset="0"/>
            </a:endParaRPr>
          </a:p>
        </p:txBody>
      </p:sp>
      <p:sp>
        <p:nvSpPr>
          <p:cNvPr id="2" name="文本框 1">
            <a:extLst>
              <a:ext uri="{FF2B5EF4-FFF2-40B4-BE49-F238E27FC236}">
                <a16:creationId xmlns:a16="http://schemas.microsoft.com/office/drawing/2014/main" id="{450DF753-C2EF-4613-A80B-80918B52C871}"/>
              </a:ext>
            </a:extLst>
          </p:cNvPr>
          <p:cNvSpPr txBox="1"/>
          <p:nvPr/>
        </p:nvSpPr>
        <p:spPr>
          <a:xfrm>
            <a:off x="339041" y="698740"/>
            <a:ext cx="11513918" cy="3385542"/>
          </a:xfrm>
          <a:prstGeom prst="rect">
            <a:avLst/>
          </a:prstGeom>
          <a:noFill/>
        </p:spPr>
        <p:txBody>
          <a:bodyPr wrap="square" rtlCol="0">
            <a:spAutoFit/>
          </a:bodyPr>
          <a:lstStyle/>
          <a:p>
            <a:pPr marL="285750" indent="-285750">
              <a:buFont typeface="Arial" panose="020B0604020202020204" pitchFamily="34" charset="0"/>
              <a:buChar char="•"/>
            </a:pPr>
            <a:r>
              <a:rPr lang="en-US" sz="1600" dirty="0">
                <a:latin typeface="Calibri" panose="020F0502020204030204" pitchFamily="34" charset="0"/>
                <a:cs typeface="Calibri" panose="020F0502020204030204" pitchFamily="34" charset="0"/>
              </a:rPr>
              <a:t>RAN2 has discussed the topic of UE side data collection for UE-side model training and agreed on a TP for TR 38.843 as shown below:</a:t>
            </a:r>
          </a:p>
          <a:p>
            <a:pPr marL="742950" lvl="1" indent="-285750">
              <a:buFont typeface="Arial" panose="020B0604020202020204" pitchFamily="34" charset="0"/>
              <a:buChar char="•"/>
            </a:pPr>
            <a:r>
              <a:rPr lang="en-US" sz="1600" dirty="0">
                <a:latin typeface="Calibri" panose="020F0502020204030204" pitchFamily="34" charset="0"/>
                <a:cs typeface="Calibri" panose="020F0502020204030204" pitchFamily="34" charset="0"/>
              </a:rPr>
              <a:t>1a. UE collects and directly transfers training data to the data collection entity outside the MNO (e.g. Over-The-Top (OTT) server) for UE-side model training. No 3GPP specification impact is expected.</a:t>
            </a:r>
          </a:p>
          <a:p>
            <a:pPr marL="742950" lvl="1" indent="-285750">
              <a:buFont typeface="Arial" panose="020B0604020202020204" pitchFamily="34" charset="0"/>
              <a:buChar char="•"/>
            </a:pPr>
            <a:r>
              <a:rPr lang="en-US" sz="1600" dirty="0">
                <a:highlight>
                  <a:srgbClr val="FFFF00"/>
                </a:highlight>
                <a:latin typeface="Calibri" panose="020F0502020204030204" pitchFamily="34" charset="0"/>
                <a:cs typeface="Calibri" panose="020F0502020204030204" pitchFamily="34" charset="0"/>
              </a:rPr>
              <a:t>1b. </a:t>
            </a:r>
            <a:r>
              <a:rPr lang="en-US" sz="1600" dirty="0">
                <a:latin typeface="Calibri" panose="020F0502020204030204" pitchFamily="34" charset="0"/>
                <a:cs typeface="Calibri" panose="020F0502020204030204" pitchFamily="34" charset="0"/>
              </a:rPr>
              <a:t>UE collects training data and transfers it to the server for data collection for UE-side model training (inside the MNO) and then optionally from the server for data collection for UE-side model training to the OTT server (outside the MNO).</a:t>
            </a:r>
          </a:p>
          <a:p>
            <a:pPr marL="742950" lvl="1" indent="-285750">
              <a:buFont typeface="Arial" panose="020B0604020202020204" pitchFamily="34" charset="0"/>
              <a:buChar char="•"/>
            </a:pPr>
            <a:r>
              <a:rPr lang="en-US" sz="1600" dirty="0">
                <a:highlight>
                  <a:srgbClr val="FFFF00"/>
                </a:highlight>
                <a:latin typeface="Calibri" panose="020F0502020204030204" pitchFamily="34" charset="0"/>
                <a:cs typeface="Calibri" panose="020F0502020204030204" pitchFamily="34" charset="0"/>
              </a:rPr>
              <a:t>2 .</a:t>
            </a:r>
            <a:r>
              <a:rPr lang="en-US" sz="1600" dirty="0">
                <a:latin typeface="Calibri" panose="020F0502020204030204" pitchFamily="34" charset="0"/>
                <a:cs typeface="Calibri" panose="020F0502020204030204" pitchFamily="34" charset="0"/>
              </a:rPr>
              <a:t>UE collects training data and transfers it to Core Network. Core Network transfers the training data to the server for data collection for UE-side model training/OTT server.</a:t>
            </a:r>
          </a:p>
          <a:p>
            <a:pPr marL="742950" lvl="1" indent="-285750">
              <a:buFont typeface="Arial" panose="020B0604020202020204" pitchFamily="34" charset="0"/>
              <a:buChar char="•"/>
            </a:pPr>
            <a:r>
              <a:rPr lang="en-US" sz="1600" dirty="0">
                <a:highlight>
                  <a:srgbClr val="FFFF00"/>
                </a:highlight>
                <a:latin typeface="Calibri" panose="020F0502020204030204" pitchFamily="34" charset="0"/>
                <a:cs typeface="Calibri" panose="020F0502020204030204" pitchFamily="34" charset="0"/>
              </a:rPr>
              <a:t>3. </a:t>
            </a:r>
            <a:r>
              <a:rPr lang="en-US" sz="1600" dirty="0">
                <a:latin typeface="Calibri" panose="020F0502020204030204" pitchFamily="34" charset="0"/>
                <a:cs typeface="Calibri" panose="020F0502020204030204" pitchFamily="34" charset="0"/>
              </a:rPr>
              <a:t>UE collects training data and transfers it to OAM. OAM transfers the training data to the server for data collection for UE-side model training/OTT server. </a:t>
            </a:r>
            <a:br>
              <a:rPr lang="en-US" sz="1600" dirty="0">
                <a:latin typeface="Calibri" panose="020F0502020204030204" pitchFamily="34" charset="0"/>
                <a:cs typeface="Calibri" panose="020F0502020204030204" pitchFamily="34" charset="0"/>
              </a:rPr>
            </a:br>
            <a:r>
              <a:rPr lang="en-US" sz="1600" dirty="0">
                <a:latin typeface="Calibri" panose="020F0502020204030204" pitchFamily="34" charset="0"/>
                <a:cs typeface="Calibri" panose="020F0502020204030204" pitchFamily="34" charset="0"/>
              </a:rPr>
              <a:t> </a:t>
            </a:r>
          </a:p>
          <a:p>
            <a:pPr marL="0" lvl="1"/>
            <a:r>
              <a:rPr kumimoji="0" lang="en-GB" altLang="zh-CN" sz="1600" b="1" i="0" u="sng" strike="noStrike" cap="none" normalizeH="0" baseline="0" dirty="0">
                <a:ln>
                  <a:noFill/>
                </a:ln>
                <a:solidFill>
                  <a:schemeClr val="tx1"/>
                </a:solidFill>
                <a:effectLst/>
                <a:latin typeface="Times New Roman" panose="02020603050405020304" pitchFamily="18" charset="0"/>
                <a:ea typeface="Malgun Gothic" panose="020B0503020000020004" pitchFamily="34" charset="-127"/>
                <a:cs typeface="Times New Roman" panose="02020603050405020304" pitchFamily="18" charset="0"/>
              </a:rPr>
              <a:t>RAN#105 way forward and requirements</a:t>
            </a:r>
            <a:endParaRPr kumimoji="0" lang="en-GB" altLang="zh-CN" sz="3600" b="0" i="0" u="none" strike="noStrike" cap="none" normalizeH="0" baseline="0" dirty="0">
              <a:ln>
                <a:noFill/>
              </a:ln>
              <a:solidFill>
                <a:schemeClr val="tx1"/>
              </a:solidFill>
              <a:effectLst/>
              <a:latin typeface="Arial" panose="020B0604020202020204" pitchFamily="34" charset="0"/>
            </a:endParaRPr>
          </a:p>
          <a:p>
            <a:pPr lvl="1"/>
            <a:endParaRPr lang="en-US"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endParaRPr lang="en-US" dirty="0">
              <a:latin typeface="Calibri" panose="020F0502020204030204" pitchFamily="34" charset="0"/>
              <a:cs typeface="Calibri" panose="020F0502020204030204" pitchFamily="34" charset="0"/>
            </a:endParaRPr>
          </a:p>
        </p:txBody>
      </p:sp>
      <p:graphicFrame>
        <p:nvGraphicFramePr>
          <p:cNvPr id="6" name="表格 5">
            <a:extLst>
              <a:ext uri="{FF2B5EF4-FFF2-40B4-BE49-F238E27FC236}">
                <a16:creationId xmlns:a16="http://schemas.microsoft.com/office/drawing/2014/main" id="{B860F8F0-B9CD-4636-A755-82D6D6F16B02}"/>
              </a:ext>
            </a:extLst>
          </p:cNvPr>
          <p:cNvGraphicFramePr>
            <a:graphicFrameLocks noGrp="1"/>
          </p:cNvGraphicFramePr>
          <p:nvPr>
            <p:extLst>
              <p:ext uri="{D42A27DB-BD31-4B8C-83A1-F6EECF244321}">
                <p14:modId xmlns:p14="http://schemas.microsoft.com/office/powerpoint/2010/main" val="2489354810"/>
              </p:ext>
            </p:extLst>
          </p:nvPr>
        </p:nvGraphicFramePr>
        <p:xfrm>
          <a:off x="422986" y="3567150"/>
          <a:ext cx="11346028" cy="3015742"/>
        </p:xfrm>
        <a:graphic>
          <a:graphicData uri="http://schemas.openxmlformats.org/drawingml/2006/table">
            <a:tbl>
              <a:tblPr firstRow="1" firstCol="1" bandRow="1"/>
              <a:tblGrid>
                <a:gridCol w="11346028">
                  <a:extLst>
                    <a:ext uri="{9D8B030D-6E8A-4147-A177-3AD203B41FA5}">
                      <a16:colId xmlns:a16="http://schemas.microsoft.com/office/drawing/2014/main" val="1543529050"/>
                    </a:ext>
                  </a:extLst>
                </a:gridCol>
              </a:tblGrid>
              <a:tr h="205374">
                <a:tc>
                  <a:txBody>
                    <a:bodyPr/>
                    <a:lstStyle/>
                    <a:p>
                      <a:pPr>
                        <a:spcAft>
                          <a:spcPts val="900"/>
                        </a:spcAft>
                      </a:pPr>
                      <a:r>
                        <a:rPr lang="en-GB" sz="1200" b="0" dirty="0">
                          <a:effectLst/>
                          <a:latin typeface="Times New Roman" panose="02020603050405020304" pitchFamily="18" charset="0"/>
                          <a:ea typeface="宋体" panose="02010600030101010101" pitchFamily="2" charset="-122"/>
                        </a:rPr>
                        <a:t>RAN has agreed to the following</a:t>
                      </a:r>
                      <a:r>
                        <a:rPr lang="en-GB" sz="1200" b="1" dirty="0">
                          <a:effectLst/>
                          <a:latin typeface="Times New Roman" panose="02020603050405020304" pitchFamily="18" charset="0"/>
                          <a:ea typeface="宋体" panose="02010600030101010101" pitchFamily="2" charset="-122"/>
                        </a:rPr>
                        <a:t> requirements for data collection for UE sided model training for standardized solution (if standardized) (i.e. Option 1b, 2, 3).  Option 1a is not precluded.  </a:t>
                      </a:r>
                      <a:endParaRPr lang="zh-CN" sz="1200" dirty="0">
                        <a:effectLst/>
                        <a:latin typeface="Times New Roman" panose="02020603050405020304" pitchFamily="18" charset="0"/>
                        <a:ea typeface="Malgun Gothic" panose="020B0503020000020004" pitchFamily="34" charset="-127"/>
                      </a:endParaRPr>
                    </a:p>
                    <a:p>
                      <a:pPr marL="1143000" lvl="2" indent="-228600" fontAlgn="auto" hangingPunct="1">
                        <a:lnSpc>
                          <a:spcPct val="107000"/>
                        </a:lnSpc>
                        <a:spcAft>
                          <a:spcPts val="800"/>
                        </a:spcAft>
                        <a:buFont typeface="+mj-lt"/>
                        <a:buAutoNum type="arabicPeriod"/>
                      </a:pPr>
                      <a:r>
                        <a:rPr lang="en-GB" sz="1200" dirty="0">
                          <a:effectLst/>
                          <a:highlight>
                            <a:srgbClr val="FFFF00"/>
                          </a:highlight>
                          <a:latin typeface="Calibri" panose="020F0502020204030204" pitchFamily="34" charset="0"/>
                          <a:ea typeface="宋体" panose="02010600030101010101" pitchFamily="2" charset="-122"/>
                          <a:cs typeface="Calibri" panose="020F0502020204030204" pitchFamily="34" charset="0"/>
                        </a:rPr>
                        <a:t>The data collected is secured and data integrity and confidentiality for that data is ensured.</a:t>
                      </a:r>
                      <a:endParaRPr lang="zh-CN" sz="1200" dirty="0">
                        <a:effectLst/>
                        <a:latin typeface="Calibri" panose="020F0502020204030204" pitchFamily="34" charset="0"/>
                        <a:ea typeface="Times New Roman" panose="02020603050405020304" pitchFamily="18" charset="0"/>
                        <a:cs typeface="Calibri" panose="020F0502020204030204" pitchFamily="34" charset="0"/>
                      </a:endParaRPr>
                    </a:p>
                    <a:p>
                      <a:pPr marL="1143000" lvl="2" indent="-228600" fontAlgn="auto" hangingPunct="1">
                        <a:lnSpc>
                          <a:spcPct val="107000"/>
                        </a:lnSpc>
                        <a:spcAft>
                          <a:spcPts val="800"/>
                        </a:spcAft>
                        <a:buFont typeface="+mj-lt"/>
                        <a:buAutoNum type="arabicPeriod"/>
                      </a:pPr>
                      <a:r>
                        <a:rPr lang="en-GB" sz="1200" dirty="0">
                          <a:effectLst/>
                          <a:highlight>
                            <a:srgbClr val="FFFF00"/>
                          </a:highlight>
                          <a:latin typeface="Calibri" panose="020F0502020204030204" pitchFamily="34" charset="0"/>
                          <a:ea typeface="宋体" panose="02010600030101010101" pitchFamily="2" charset="-122"/>
                          <a:cs typeface="Calibri" panose="020F0502020204030204" pitchFamily="34" charset="0"/>
                        </a:rPr>
                        <a:t>User data  privacy, anonymity and user consent is respected.</a:t>
                      </a:r>
                      <a:endParaRPr lang="zh-CN" sz="1200" dirty="0">
                        <a:effectLst/>
                        <a:latin typeface="Calibri" panose="020F0502020204030204" pitchFamily="34" charset="0"/>
                        <a:ea typeface="Times New Roman" panose="02020603050405020304" pitchFamily="18" charset="0"/>
                        <a:cs typeface="Calibri" panose="020F0502020204030204" pitchFamily="34" charset="0"/>
                      </a:endParaRPr>
                    </a:p>
                    <a:p>
                      <a:pPr marL="1143000" lvl="2" indent="-228600" fontAlgn="auto" hangingPunct="1">
                        <a:lnSpc>
                          <a:spcPct val="107000"/>
                        </a:lnSpc>
                        <a:spcAft>
                          <a:spcPts val="800"/>
                        </a:spcAft>
                        <a:buFont typeface="+mj-lt"/>
                        <a:buAutoNum type="arabicPeriod"/>
                      </a:pPr>
                      <a:r>
                        <a:rPr lang="en-GB" sz="1200" dirty="0">
                          <a:effectLst/>
                          <a:latin typeface="Calibri" panose="020F0502020204030204" pitchFamily="34" charset="0"/>
                          <a:ea typeface="宋体" panose="02010600030101010101" pitchFamily="2" charset="-122"/>
                          <a:cs typeface="Calibri" panose="020F0502020204030204" pitchFamily="34" charset="0"/>
                        </a:rPr>
                        <a:t>The MNO has full control of the standardized data collection transfer process and can manage data transfer to the server for UE-side data collection, without the need of SLA for this purpose. This includes initiating, terminating, and fully managing data transfer.</a:t>
                      </a:r>
                      <a:endParaRPr lang="zh-CN" sz="1200" dirty="0">
                        <a:effectLst/>
                        <a:latin typeface="Calibri" panose="020F0502020204030204" pitchFamily="34" charset="0"/>
                        <a:ea typeface="Times New Roman" panose="02020603050405020304" pitchFamily="18" charset="0"/>
                        <a:cs typeface="Calibri" panose="020F0502020204030204" pitchFamily="34" charset="0"/>
                      </a:endParaRPr>
                    </a:p>
                    <a:p>
                      <a:pPr marL="1143000" lvl="2" indent="-228600" fontAlgn="auto" hangingPunct="1">
                        <a:lnSpc>
                          <a:spcPct val="107000"/>
                        </a:lnSpc>
                        <a:spcAft>
                          <a:spcPts val="800"/>
                        </a:spcAft>
                        <a:buFont typeface="+mj-lt"/>
                        <a:buAutoNum type="arabicPeriod"/>
                      </a:pPr>
                      <a:r>
                        <a:rPr lang="en-GB" sz="1200" dirty="0">
                          <a:effectLst/>
                          <a:latin typeface="Calibri" panose="020F0502020204030204" pitchFamily="34" charset="0"/>
                          <a:ea typeface="宋体" panose="02010600030101010101" pitchFamily="2" charset="-122"/>
                          <a:cs typeface="Calibri" panose="020F0502020204030204" pitchFamily="34" charset="0"/>
                        </a:rPr>
                        <a:t>MNO has full visibility for standardized data.  </a:t>
                      </a:r>
                      <a:endParaRPr lang="zh-CN" sz="1200" dirty="0">
                        <a:effectLst/>
                        <a:latin typeface="Calibri" panose="020F0502020204030204" pitchFamily="34" charset="0"/>
                        <a:ea typeface="Times New Roman" panose="02020603050405020304" pitchFamily="18" charset="0"/>
                        <a:cs typeface="Calibri" panose="020F0502020204030204" pitchFamily="34" charset="0"/>
                      </a:endParaRPr>
                    </a:p>
                    <a:p>
                      <a:pPr marL="1143000" lvl="2" indent="-228600" fontAlgn="auto" hangingPunct="1">
                        <a:lnSpc>
                          <a:spcPct val="107000"/>
                        </a:lnSpc>
                        <a:spcAft>
                          <a:spcPts val="800"/>
                        </a:spcAft>
                        <a:buFont typeface="+mj-lt"/>
                        <a:buAutoNum type="arabicPeriod"/>
                      </a:pPr>
                      <a:r>
                        <a:rPr lang="en-GB" sz="1200" dirty="0">
                          <a:effectLst/>
                          <a:latin typeface="Calibri" panose="020F0502020204030204" pitchFamily="34" charset="0"/>
                          <a:ea typeface="宋体" panose="02010600030101010101" pitchFamily="2" charset="-122"/>
                          <a:cs typeface="Calibri" panose="020F0502020204030204" pitchFamily="34" charset="0"/>
                        </a:rPr>
                        <a:t>The design is futureproof and extendable.</a:t>
                      </a:r>
                      <a:endParaRPr lang="zh-CN" sz="1200" dirty="0">
                        <a:effectLst/>
                        <a:latin typeface="Calibri" panose="020F0502020204030204" pitchFamily="34" charset="0"/>
                        <a:ea typeface="Times New Roman" panose="02020603050405020304" pitchFamily="18" charset="0"/>
                        <a:cs typeface="Calibri" panose="020F0502020204030204" pitchFamily="34" charset="0"/>
                      </a:endParaRPr>
                    </a:p>
                    <a:p>
                      <a:pPr marL="457200">
                        <a:spcAft>
                          <a:spcPts val="900"/>
                        </a:spcAft>
                      </a:pPr>
                      <a:r>
                        <a:rPr lang="en-GB" sz="1200" dirty="0">
                          <a:effectLst/>
                          <a:latin typeface="Times New Roman" panose="02020603050405020304" pitchFamily="18" charset="0"/>
                          <a:ea typeface="宋体" panose="02010600030101010101" pitchFamily="2" charset="-122"/>
                        </a:rPr>
                        <a:t>FFS/study if and how to handle non-standardized data (i.e. partial visibility).  </a:t>
                      </a:r>
                      <a:endParaRPr lang="zh-CN" sz="1200" dirty="0">
                        <a:effectLst/>
                        <a:latin typeface="Times New Roman" panose="02020603050405020304" pitchFamily="18" charset="0"/>
                        <a:ea typeface="Malgun Gothic" panose="020B0503020000020004" pitchFamily="34" charset="-127"/>
                      </a:endParaRPr>
                    </a:p>
                    <a:p>
                      <a:pPr marL="457200">
                        <a:spcAft>
                          <a:spcPts val="900"/>
                        </a:spcAft>
                      </a:pPr>
                      <a:r>
                        <a:rPr lang="en-GB" sz="1200" dirty="0">
                          <a:effectLst/>
                          <a:latin typeface="Times New Roman" panose="02020603050405020304" pitchFamily="18" charset="0"/>
                          <a:ea typeface="宋体" panose="02010600030101010101" pitchFamily="2" charset="-122"/>
                        </a:rPr>
                        <a:t>FFS controllability on data collection</a:t>
                      </a:r>
                      <a:endParaRPr lang="zh-CN" sz="1200" dirty="0">
                        <a:effectLst/>
                        <a:latin typeface="Times New Roman" panose="02020603050405020304" pitchFamily="18" charset="0"/>
                        <a:ea typeface="Malgun Gothic" panose="020B0503020000020004" pitchFamily="34" charset="-127"/>
                      </a:endParaRPr>
                    </a:p>
                    <a:p>
                      <a:pPr>
                        <a:spcBef>
                          <a:spcPts val="600"/>
                        </a:spcBef>
                        <a:spcAft>
                          <a:spcPts val="600"/>
                        </a:spcAft>
                      </a:pPr>
                      <a:r>
                        <a:rPr lang="en-GB" sz="1200" dirty="0">
                          <a:effectLst/>
                          <a:latin typeface="Times New Roman" panose="02020603050405020304" pitchFamily="18" charset="0"/>
                          <a:ea typeface="宋体" panose="02010600030101010101" pitchFamily="2" charset="-122"/>
                        </a:rPr>
                        <a:t>Standardized Solutions should follow the principle of aiming to minimize air interface overhead and impact to NW operation</a:t>
                      </a:r>
                      <a:endParaRPr lang="zh-CN" sz="12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687541"/>
                  </a:ext>
                </a:extLst>
              </a:tr>
            </a:tbl>
          </a:graphicData>
        </a:graphic>
      </p:graphicFrame>
    </p:spTree>
    <p:extLst>
      <p:ext uri="{BB962C8B-B14F-4D97-AF65-F5344CB8AC3E}">
        <p14:creationId xmlns:p14="http://schemas.microsoft.com/office/powerpoint/2010/main" val="2763889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a:extLst>
              <a:ext uri="{FF2B5EF4-FFF2-40B4-BE49-F238E27FC236}">
                <a16:creationId xmlns:a16="http://schemas.microsoft.com/office/drawing/2014/main" id="{FF7C9F9B-7582-4200-B4F1-CBBAC4327EC3}"/>
              </a:ext>
            </a:extLst>
          </p:cNvPr>
          <p:cNvSpPr>
            <a:spLocks noGrp="1"/>
          </p:cNvSpPr>
          <p:nvPr>
            <p:ph type="subTitle" idx="1"/>
          </p:nvPr>
        </p:nvSpPr>
        <p:spPr>
          <a:xfrm>
            <a:off x="661359" y="203231"/>
            <a:ext cx="9144000" cy="495509"/>
          </a:xfrm>
        </p:spPr>
        <p:txBody>
          <a:bodyPr/>
          <a:lstStyle/>
          <a:p>
            <a:pPr algn="l"/>
            <a:r>
              <a:rPr lang="en-US" altLang="zh-CN" dirty="0">
                <a:latin typeface="Calibri" panose="020F0502020204030204" pitchFamily="34" charset="0"/>
                <a:cs typeface="Calibri" panose="020F0502020204030204" pitchFamily="34" charset="0"/>
              </a:rPr>
              <a:t>Background - 2</a:t>
            </a:r>
            <a:endParaRPr lang="zh-CN" altLang="en-US" dirty="0">
              <a:latin typeface="Calibri" panose="020F0502020204030204" pitchFamily="34" charset="0"/>
              <a:cs typeface="Calibri" panose="020F0502020204030204" pitchFamily="34" charset="0"/>
            </a:endParaRPr>
          </a:p>
        </p:txBody>
      </p:sp>
      <p:sp>
        <p:nvSpPr>
          <p:cNvPr id="2" name="文本框 1">
            <a:extLst>
              <a:ext uri="{FF2B5EF4-FFF2-40B4-BE49-F238E27FC236}">
                <a16:creationId xmlns:a16="http://schemas.microsoft.com/office/drawing/2014/main" id="{450DF753-C2EF-4613-A80B-80918B52C871}"/>
              </a:ext>
            </a:extLst>
          </p:cNvPr>
          <p:cNvSpPr txBox="1"/>
          <p:nvPr/>
        </p:nvSpPr>
        <p:spPr>
          <a:xfrm>
            <a:off x="339041" y="939372"/>
            <a:ext cx="11513918" cy="2031325"/>
          </a:xfrm>
          <a:prstGeom prst="rect">
            <a:avLst/>
          </a:prstGeom>
          <a:noFill/>
        </p:spPr>
        <p:txBody>
          <a:bodyPr wrap="square" rtlCol="0">
            <a:spAutoFit/>
          </a:bodyPr>
          <a:lstStyle/>
          <a:p>
            <a:pPr marL="285750" indent="-285750">
              <a:buFont typeface="Arial" panose="020B0604020202020204" pitchFamily="34" charset="0"/>
              <a:buChar char="•"/>
            </a:pPr>
            <a:r>
              <a:rPr lang="en-US" dirty="0">
                <a:latin typeface="Calibri" panose="020F0502020204030204" pitchFamily="34" charset="0"/>
                <a:cs typeface="Calibri" panose="020F0502020204030204" pitchFamily="34" charset="0"/>
              </a:rPr>
              <a:t>RAN sends LS RP-242389 and asks TSG SA to initiate the work and </a:t>
            </a:r>
            <a:r>
              <a:rPr lang="en-US" altLang="zh-CN" dirty="0">
                <a:latin typeface="Calibri" panose="020F0502020204030204" pitchFamily="34" charset="0"/>
                <a:cs typeface="Calibri" panose="020F0502020204030204" pitchFamily="34" charset="0"/>
              </a:rPr>
              <a:t>request </a:t>
            </a:r>
            <a:r>
              <a:rPr lang="en-US" dirty="0">
                <a:latin typeface="Calibri" panose="020F0502020204030204" pitchFamily="34" charset="0"/>
                <a:cs typeface="Calibri" panose="020F0502020204030204" pitchFamily="34" charset="0"/>
              </a:rPr>
              <a:t>to provide inputs on solutions </a:t>
            </a:r>
            <a:r>
              <a:rPr lang="en-US" dirty="0">
                <a:highlight>
                  <a:srgbClr val="FFFF00"/>
                </a:highlight>
                <a:latin typeface="Calibri" panose="020F0502020204030204" pitchFamily="34" charset="0"/>
                <a:cs typeface="Calibri" panose="020F0502020204030204" pitchFamily="34" charset="0"/>
              </a:rPr>
              <a:t>1b, 2, and 3 </a:t>
            </a:r>
            <a:r>
              <a:rPr lang="en-US" dirty="0">
                <a:latin typeface="Calibri" panose="020F0502020204030204" pitchFamily="34" charset="0"/>
                <a:cs typeface="Calibri" panose="020F0502020204030204" pitchFamily="34" charset="0"/>
              </a:rPr>
              <a:t>by RAN#106. Following the way forward and requirements outlined in RAN#105, it is evident that requirements 1 Data integrity and confidentiality and 2 Privacy, anonymity and user consent are closely associated with the security aspect. </a:t>
            </a:r>
          </a:p>
          <a:p>
            <a:pPr marL="285750" indent="-285750">
              <a:buFont typeface="Arial" panose="020B0604020202020204" pitchFamily="34" charset="0"/>
              <a:buChar char="•"/>
            </a:pPr>
            <a:endParaRPr lang="en-US"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dirty="0">
                <a:latin typeface="Calibri" panose="020F0502020204030204" pitchFamily="34" charset="0"/>
                <a:cs typeface="Calibri" panose="020F0502020204030204" pitchFamily="34" charset="0"/>
              </a:rPr>
              <a:t>This paper is to  </a:t>
            </a:r>
          </a:p>
          <a:p>
            <a:pPr marL="742950" lvl="1" indent="-285750">
              <a:buFont typeface="Arial" panose="020B0604020202020204" pitchFamily="34" charset="0"/>
              <a:buChar char="•"/>
            </a:pPr>
            <a:r>
              <a:rPr lang="en-US" dirty="0">
                <a:latin typeface="Calibri" panose="020F0502020204030204" pitchFamily="34" charset="0"/>
                <a:cs typeface="Calibri" panose="020F0502020204030204" pitchFamily="34" charset="0"/>
              </a:rPr>
              <a:t>Provide draft analysis for </a:t>
            </a:r>
            <a:r>
              <a:rPr lang="en-US" altLang="zh-CN" dirty="0">
                <a:latin typeface="Calibri" panose="020F0502020204030204" pitchFamily="34" charset="0"/>
                <a:cs typeface="Calibri" panose="020F0502020204030204" pitchFamily="34" charset="0"/>
              </a:rPr>
              <a:t>solution 1b, 2 and 3 </a:t>
            </a:r>
            <a:r>
              <a:rPr lang="en-US" dirty="0">
                <a:latin typeface="Calibri" panose="020F0502020204030204" pitchFamily="34" charset="0"/>
                <a:cs typeface="Calibri" panose="020F0502020204030204" pitchFamily="34" charset="0"/>
              </a:rPr>
              <a:t>in terms of </a:t>
            </a:r>
            <a:r>
              <a:rPr lang="en-GB" dirty="0">
                <a:latin typeface="Calibri" panose="020F0502020204030204" pitchFamily="34" charset="0"/>
                <a:cs typeface="Calibri" panose="020F0502020204030204" pitchFamily="34" charset="0"/>
              </a:rPr>
              <a:t>MNO controllability, visibility and user data  privacy &amp; user consent </a:t>
            </a:r>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255915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a:extLst>
              <a:ext uri="{FF2B5EF4-FFF2-40B4-BE49-F238E27FC236}">
                <a16:creationId xmlns:a16="http://schemas.microsoft.com/office/drawing/2014/main" id="{FF7C9F9B-7582-4200-B4F1-CBBAC4327EC3}"/>
              </a:ext>
            </a:extLst>
          </p:cNvPr>
          <p:cNvSpPr>
            <a:spLocks noGrp="1"/>
          </p:cNvSpPr>
          <p:nvPr>
            <p:ph type="subTitle" idx="1"/>
          </p:nvPr>
        </p:nvSpPr>
        <p:spPr>
          <a:xfrm>
            <a:off x="214983" y="-12762"/>
            <a:ext cx="9144000" cy="495509"/>
          </a:xfrm>
        </p:spPr>
        <p:txBody>
          <a:bodyPr>
            <a:normAutofit/>
          </a:bodyPr>
          <a:lstStyle/>
          <a:p>
            <a:pPr algn="l"/>
            <a:r>
              <a:rPr lang="en-US" altLang="zh-CN" sz="2000" dirty="0">
                <a:latin typeface="Calibri" panose="020F0502020204030204" pitchFamily="34" charset="0"/>
                <a:cs typeface="Calibri" panose="020F0502020204030204" pitchFamily="34" charset="0"/>
              </a:rPr>
              <a:t>Analysis for Option 1b</a:t>
            </a:r>
            <a:endParaRPr lang="zh-CN" altLang="en-US" sz="2000" dirty="0">
              <a:latin typeface="Calibri" panose="020F0502020204030204" pitchFamily="34" charset="0"/>
              <a:cs typeface="Calibri" panose="020F0502020204030204" pitchFamily="34" charset="0"/>
            </a:endParaRPr>
          </a:p>
        </p:txBody>
      </p:sp>
      <p:graphicFrame>
        <p:nvGraphicFramePr>
          <p:cNvPr id="2" name="表格 1">
            <a:extLst>
              <a:ext uri="{FF2B5EF4-FFF2-40B4-BE49-F238E27FC236}">
                <a16:creationId xmlns:a16="http://schemas.microsoft.com/office/drawing/2014/main" id="{26700CAF-146D-47BB-AB7D-038B8B49DFF6}"/>
              </a:ext>
            </a:extLst>
          </p:cNvPr>
          <p:cNvGraphicFramePr>
            <a:graphicFrameLocks noGrp="1"/>
          </p:cNvGraphicFramePr>
          <p:nvPr>
            <p:extLst>
              <p:ext uri="{D42A27DB-BD31-4B8C-83A1-F6EECF244321}">
                <p14:modId xmlns:p14="http://schemas.microsoft.com/office/powerpoint/2010/main" val="2777566732"/>
              </p:ext>
            </p:extLst>
          </p:nvPr>
        </p:nvGraphicFramePr>
        <p:xfrm>
          <a:off x="214983" y="575080"/>
          <a:ext cx="6118462" cy="6141720"/>
        </p:xfrm>
        <a:graphic>
          <a:graphicData uri="http://schemas.openxmlformats.org/drawingml/2006/table">
            <a:tbl>
              <a:tblPr firstRow="1" firstCol="1" bandRow="1"/>
              <a:tblGrid>
                <a:gridCol w="2836035">
                  <a:extLst>
                    <a:ext uri="{9D8B030D-6E8A-4147-A177-3AD203B41FA5}">
                      <a16:colId xmlns:a16="http://schemas.microsoft.com/office/drawing/2014/main" val="1754520592"/>
                    </a:ext>
                  </a:extLst>
                </a:gridCol>
                <a:gridCol w="3282427">
                  <a:extLst>
                    <a:ext uri="{9D8B030D-6E8A-4147-A177-3AD203B41FA5}">
                      <a16:colId xmlns:a16="http://schemas.microsoft.com/office/drawing/2014/main" val="1859622891"/>
                    </a:ext>
                  </a:extLst>
                </a:gridCol>
              </a:tblGrid>
              <a:tr h="500990">
                <a:tc>
                  <a:txBody>
                    <a:bodyPr/>
                    <a:lstStyle/>
                    <a:p>
                      <a:r>
                        <a:rPr lang="en-GB" sz="1200" b="1">
                          <a:effectLst/>
                          <a:latin typeface="Arial" panose="020B0604020202020204" pitchFamily="34" charset="0"/>
                          <a:ea typeface="宋体" panose="02010600030101010101" pitchFamily="2" charset="-122"/>
                        </a:rPr>
                        <a:t>              Option</a:t>
                      </a:r>
                      <a:endParaRPr lang="zh-CN" sz="1400">
                        <a:effectLst/>
                        <a:latin typeface="Times New Roman" panose="02020603050405020304" pitchFamily="18" charset="0"/>
                        <a:ea typeface="Malgun Gothic" panose="020B0503020000020004" pitchFamily="34" charset="-127"/>
                      </a:endParaRPr>
                    </a:p>
                    <a:p>
                      <a:r>
                        <a:rPr lang="en-GB" sz="1200" b="1">
                          <a:effectLst/>
                          <a:latin typeface="Arial" panose="020B0604020202020204" pitchFamily="34" charset="0"/>
                          <a:ea typeface="宋体" panose="02010600030101010101" pitchFamily="2" charset="-122"/>
                        </a:rPr>
                        <a:t> </a:t>
                      </a:r>
                      <a:endParaRPr lang="zh-CN" sz="1400">
                        <a:effectLst/>
                        <a:latin typeface="Times New Roman" panose="02020603050405020304" pitchFamily="18" charset="0"/>
                        <a:ea typeface="Malgun Gothic" panose="020B0503020000020004" pitchFamily="34" charset="-127"/>
                      </a:endParaRPr>
                    </a:p>
                    <a:p>
                      <a:r>
                        <a:rPr lang="en-GB" sz="1200" b="1">
                          <a:effectLst/>
                          <a:latin typeface="Arial" panose="020B0604020202020204" pitchFamily="34" charset="0"/>
                          <a:ea typeface="宋体" panose="02010600030101010101" pitchFamily="2" charset="-122"/>
                        </a:rPr>
                        <a:t> </a:t>
                      </a:r>
                      <a:endParaRPr lang="zh-CN" sz="1400">
                        <a:effectLst/>
                        <a:latin typeface="Times New Roman" panose="02020603050405020304" pitchFamily="18" charset="0"/>
                        <a:ea typeface="Malgun Gothic" panose="020B0503020000020004" pitchFamily="34" charset="-127"/>
                      </a:endParaRPr>
                    </a:p>
                    <a:p>
                      <a:r>
                        <a:rPr lang="en-GB" sz="1200" b="1">
                          <a:effectLst/>
                          <a:latin typeface="Arial" panose="020B0604020202020204" pitchFamily="34" charset="0"/>
                          <a:ea typeface="宋体" panose="02010600030101010101" pitchFamily="2" charset="-122"/>
                        </a:rPr>
                        <a:t> </a:t>
                      </a:r>
                      <a:endParaRPr lang="zh-CN" sz="1400">
                        <a:effectLst/>
                        <a:latin typeface="Times New Roman" panose="02020603050405020304" pitchFamily="18" charset="0"/>
                        <a:ea typeface="Malgun Gothic" panose="020B0503020000020004" pitchFamily="34" charset="-127"/>
                      </a:endParaRPr>
                    </a:p>
                    <a:p>
                      <a:r>
                        <a:rPr lang="en-GB" sz="1200" b="1">
                          <a:solidFill>
                            <a:srgbClr val="000000"/>
                          </a:solidFill>
                          <a:effectLst/>
                          <a:latin typeface="Arial" panose="020B0604020202020204" pitchFamily="34" charset="0"/>
                          <a:ea typeface="宋体" panose="02010600030101010101" pitchFamily="2" charset="-122"/>
                        </a:rPr>
                        <a:t>Aspect</a:t>
                      </a:r>
                      <a:endParaRPr lang="zh-CN" sz="1400">
                        <a:effectLst/>
                        <a:latin typeface="Times New Roman" panose="02020603050405020304" pitchFamily="18" charset="0"/>
                        <a:ea typeface="Malgun Gothic" panose="020B0503020000020004" pitchFamily="34" charset="-127"/>
                      </a:endParaRPr>
                    </a:p>
                  </a:txBody>
                  <a:tcPr marL="32492" marR="32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D9D9D9"/>
                    </a:solidFill>
                  </a:tcPr>
                </a:tc>
                <a:tc>
                  <a:txBody>
                    <a:bodyPr/>
                    <a:lstStyle/>
                    <a:p>
                      <a:pPr algn="ctr"/>
                      <a:r>
                        <a:rPr lang="en-GB" sz="1200" b="1" dirty="0">
                          <a:solidFill>
                            <a:srgbClr val="000000"/>
                          </a:solidFill>
                          <a:effectLst/>
                          <a:latin typeface="Arial" panose="020B0604020202020204" pitchFamily="34" charset="0"/>
                          <a:ea typeface="宋体" panose="02010600030101010101" pitchFamily="2" charset="-122"/>
                        </a:rPr>
                        <a:t>Option 1b)</a:t>
                      </a:r>
                      <a:endParaRPr lang="zh-CN" sz="1400" dirty="0">
                        <a:effectLst/>
                        <a:latin typeface="Times New Roman" panose="02020603050405020304" pitchFamily="18" charset="0"/>
                        <a:ea typeface="Malgun Gothic" panose="020B0503020000020004" pitchFamily="34" charset="-127"/>
                      </a:endParaRPr>
                    </a:p>
                  </a:txBody>
                  <a:tcPr marL="32492" marR="32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142471695"/>
                  </a:ext>
                </a:extLst>
              </a:tr>
              <a:tr h="200396">
                <a:tc>
                  <a:txBody>
                    <a:bodyPr/>
                    <a:lstStyle/>
                    <a:p>
                      <a:r>
                        <a:rPr lang="en-GB" sz="1200" b="1">
                          <a:solidFill>
                            <a:srgbClr val="000000"/>
                          </a:solidFill>
                          <a:effectLst/>
                          <a:latin typeface="Arial" panose="020B0604020202020204" pitchFamily="34" charset="0"/>
                          <a:ea typeface="宋体" panose="02010600030101010101" pitchFamily="2" charset="-122"/>
                        </a:rPr>
                        <a:t>First termination entity</a:t>
                      </a:r>
                      <a:endParaRPr lang="zh-CN" sz="1400">
                        <a:effectLst/>
                        <a:latin typeface="Times New Roman" panose="02020603050405020304" pitchFamily="18" charset="0"/>
                        <a:ea typeface="Malgun Gothic" panose="020B0503020000020004" pitchFamily="34" charset="-127"/>
                      </a:endParaRPr>
                    </a:p>
                  </a:txBody>
                  <a:tcPr marL="32492" marR="32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r>
                        <a:rPr lang="en-GB" sz="1200">
                          <a:effectLst/>
                          <a:latin typeface="Arial" panose="020B0604020202020204" pitchFamily="34" charset="0"/>
                          <a:ea typeface="宋体" panose="02010600030101010101" pitchFamily="2" charset="-122"/>
                        </a:rPr>
                        <a:t>Server for data collection for UE-side model training</a:t>
                      </a:r>
                      <a:endParaRPr lang="zh-CN" sz="1400">
                        <a:effectLst/>
                        <a:latin typeface="Times New Roman" panose="02020603050405020304" pitchFamily="18" charset="0"/>
                        <a:ea typeface="Malgun Gothic" panose="020B0503020000020004" pitchFamily="34" charset="-127"/>
                      </a:endParaRPr>
                    </a:p>
                  </a:txBody>
                  <a:tcPr marL="32492" marR="32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35675295"/>
                  </a:ext>
                </a:extLst>
              </a:tr>
              <a:tr h="200396">
                <a:tc>
                  <a:txBody>
                    <a:bodyPr/>
                    <a:lstStyle/>
                    <a:p>
                      <a:r>
                        <a:rPr lang="en-GB" sz="1200" b="1" dirty="0">
                          <a:solidFill>
                            <a:srgbClr val="000000"/>
                          </a:solidFill>
                          <a:effectLst/>
                          <a:latin typeface="Arial" panose="020B0604020202020204" pitchFamily="34" charset="0"/>
                          <a:ea typeface="宋体" panose="02010600030101010101" pitchFamily="2" charset="-122"/>
                        </a:rPr>
                        <a:t>AI/ML-specific Data Transfer Path</a:t>
                      </a:r>
                      <a:endParaRPr lang="zh-CN" sz="1400" dirty="0">
                        <a:effectLst/>
                        <a:latin typeface="Times New Roman" panose="02020603050405020304" pitchFamily="18" charset="0"/>
                        <a:ea typeface="Malgun Gothic" panose="020B0503020000020004" pitchFamily="34" charset="-127"/>
                      </a:endParaRPr>
                    </a:p>
                  </a:txBody>
                  <a:tcPr marL="32492" marR="32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spcAft>
                          <a:spcPts val="900"/>
                        </a:spcAft>
                      </a:pPr>
                      <a:r>
                        <a:rPr lang="en-GB" sz="1200" dirty="0">
                          <a:effectLst/>
                          <a:highlight>
                            <a:srgbClr val="FFFF00"/>
                          </a:highlight>
                          <a:latin typeface="Arial" panose="020B0604020202020204" pitchFamily="34" charset="0"/>
                          <a:ea typeface="宋体" panose="02010600030101010101" pitchFamily="2" charset="-122"/>
                        </a:rPr>
                        <a:t>UE -&gt;Server </a:t>
                      </a:r>
                      <a:r>
                        <a:rPr lang="en-GB" sz="1200" dirty="0">
                          <a:effectLst/>
                          <a:latin typeface="Arial" panose="020B0604020202020204" pitchFamily="34" charset="0"/>
                          <a:ea typeface="宋体" panose="02010600030101010101" pitchFamily="2" charset="-122"/>
                        </a:rPr>
                        <a:t>for data collection for UE-side model training/OTT server(Note 4)</a:t>
                      </a:r>
                      <a:endParaRPr lang="zh-CN" sz="1400" dirty="0">
                        <a:effectLst/>
                        <a:latin typeface="Times New Roman" panose="02020603050405020304" pitchFamily="18" charset="0"/>
                        <a:ea typeface="Malgun Gothic" panose="020B0503020000020004" pitchFamily="34" charset="-127"/>
                      </a:endParaRPr>
                    </a:p>
                  </a:txBody>
                  <a:tcPr marL="32492" marR="32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86932686"/>
                  </a:ext>
                </a:extLst>
              </a:tr>
              <a:tr h="100198">
                <a:tc>
                  <a:txBody>
                    <a:bodyPr/>
                    <a:lstStyle/>
                    <a:p>
                      <a:r>
                        <a:rPr lang="en-GB" sz="1200" b="1">
                          <a:solidFill>
                            <a:srgbClr val="000000"/>
                          </a:solidFill>
                          <a:effectLst/>
                          <a:latin typeface="Arial" panose="020B0604020202020204" pitchFamily="34" charset="0"/>
                          <a:ea typeface="宋体" panose="02010600030101010101" pitchFamily="2" charset="-122"/>
                        </a:rPr>
                        <a:t>UP/CP tunnel</a:t>
                      </a:r>
                      <a:endParaRPr lang="zh-CN" sz="1400">
                        <a:effectLst/>
                        <a:latin typeface="Times New Roman" panose="02020603050405020304" pitchFamily="18" charset="0"/>
                        <a:ea typeface="Malgun Gothic" panose="020B0503020000020004" pitchFamily="34" charset="-127"/>
                      </a:endParaRPr>
                    </a:p>
                  </a:txBody>
                  <a:tcPr marL="32492" marR="32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r>
                        <a:rPr lang="en-GB" sz="1200">
                          <a:effectLst/>
                          <a:latin typeface="Arial" panose="020B0604020202020204" pitchFamily="34" charset="0"/>
                          <a:ea typeface="宋体" panose="02010600030101010101" pitchFamily="2" charset="-122"/>
                        </a:rPr>
                        <a:t>UP tunnel </a:t>
                      </a:r>
                      <a:endParaRPr lang="zh-CN" sz="1400">
                        <a:effectLst/>
                        <a:latin typeface="Times New Roman" panose="02020603050405020304" pitchFamily="18" charset="0"/>
                        <a:ea typeface="Malgun Gothic" panose="020B0503020000020004" pitchFamily="34" charset="-127"/>
                      </a:endParaRPr>
                    </a:p>
                  </a:txBody>
                  <a:tcPr marL="32492" marR="32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13087316"/>
                  </a:ext>
                </a:extLst>
              </a:tr>
              <a:tr h="124240">
                <a:tc>
                  <a:txBody>
                    <a:bodyPr/>
                    <a:lstStyle/>
                    <a:p>
                      <a:r>
                        <a:rPr lang="en-GB" sz="1200" b="1">
                          <a:solidFill>
                            <a:srgbClr val="000000"/>
                          </a:solidFill>
                          <a:effectLst/>
                          <a:latin typeface="Arial" panose="020B0604020202020204" pitchFamily="34" charset="0"/>
                          <a:ea typeface="宋体" panose="02010600030101010101" pitchFamily="2" charset="-122"/>
                        </a:rPr>
                        <a:t>Protocol layer for data transfer</a:t>
                      </a:r>
                      <a:endParaRPr lang="zh-CN" sz="1400">
                        <a:effectLst/>
                        <a:latin typeface="Times New Roman" panose="02020603050405020304" pitchFamily="18" charset="0"/>
                        <a:ea typeface="Malgun Gothic" panose="020B0503020000020004" pitchFamily="34" charset="-127"/>
                      </a:endParaRPr>
                    </a:p>
                  </a:txBody>
                  <a:tcPr marL="32492" marR="32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r>
                        <a:rPr lang="en-GB" sz="1200" dirty="0">
                          <a:effectLst/>
                          <a:highlight>
                            <a:srgbClr val="FFFF00"/>
                          </a:highlight>
                          <a:latin typeface="Arial" panose="020B0604020202020204" pitchFamily="34" charset="0"/>
                          <a:ea typeface="宋体" panose="02010600030101010101" pitchFamily="2" charset="-122"/>
                        </a:rPr>
                        <a:t>Application layer</a:t>
                      </a:r>
                      <a:endParaRPr lang="zh-CN" sz="1400" dirty="0">
                        <a:effectLst/>
                        <a:latin typeface="Times New Roman" panose="02020603050405020304" pitchFamily="18" charset="0"/>
                        <a:ea typeface="Malgun Gothic" panose="020B0503020000020004" pitchFamily="34" charset="-127"/>
                      </a:endParaRPr>
                    </a:p>
                  </a:txBody>
                  <a:tcPr marL="32492" marR="32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26638068"/>
                  </a:ext>
                </a:extLst>
              </a:tr>
              <a:tr h="200396">
                <a:tc>
                  <a:txBody>
                    <a:bodyPr/>
                    <a:lstStyle/>
                    <a:p>
                      <a:r>
                        <a:rPr lang="en-GB" sz="1200" b="1" dirty="0">
                          <a:solidFill>
                            <a:srgbClr val="000000"/>
                          </a:solidFill>
                          <a:effectLst/>
                          <a:latin typeface="Arial" panose="020B0604020202020204" pitchFamily="34" charset="0"/>
                          <a:ea typeface="宋体" panose="02010600030101010101" pitchFamily="2" charset="-122"/>
                        </a:rPr>
                        <a:t>Controllability of MNO on data transfer (Note 1)</a:t>
                      </a:r>
                      <a:endParaRPr lang="zh-CN" sz="1400" dirty="0">
                        <a:effectLst/>
                        <a:latin typeface="Times New Roman" panose="02020603050405020304" pitchFamily="18" charset="0"/>
                        <a:ea typeface="Malgun Gothic" panose="020B0503020000020004" pitchFamily="34" charset="-127"/>
                      </a:endParaRPr>
                    </a:p>
                  </a:txBody>
                  <a:tcPr marL="32492" marR="32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r>
                        <a:rPr lang="en-GB" sz="1200" dirty="0">
                          <a:effectLst/>
                          <a:highlight>
                            <a:srgbClr val="FFFF00"/>
                          </a:highlight>
                          <a:latin typeface="Arial" panose="020B0604020202020204" pitchFamily="34" charset="0"/>
                          <a:ea typeface="宋体" panose="02010600030101010101" pitchFamily="2" charset="-122"/>
                        </a:rPr>
                        <a:t>FFS: level of controllability</a:t>
                      </a:r>
                      <a:br>
                        <a:rPr lang="en-GB" sz="1200" dirty="0">
                          <a:effectLst/>
                          <a:highlight>
                            <a:srgbClr val="FFFF00"/>
                          </a:highlight>
                          <a:latin typeface="Arial" panose="020B0604020202020204" pitchFamily="34" charset="0"/>
                          <a:ea typeface="宋体" panose="02010600030101010101" pitchFamily="2" charset="-122"/>
                        </a:rPr>
                      </a:br>
                      <a:r>
                        <a:rPr lang="en-GB" sz="1200" dirty="0">
                          <a:effectLst/>
                          <a:highlight>
                            <a:srgbClr val="FFFF00"/>
                          </a:highlight>
                          <a:latin typeface="Arial" panose="020B0604020202020204" pitchFamily="34" charset="0"/>
                          <a:ea typeface="宋体" panose="02010600030101010101" pitchFamily="2" charset="-122"/>
                        </a:rPr>
                        <a:t>(Note 5)</a:t>
                      </a:r>
                      <a:endParaRPr lang="zh-CN" sz="1400" dirty="0">
                        <a:effectLst/>
                        <a:highlight>
                          <a:srgbClr val="FFFF00"/>
                        </a:highlight>
                        <a:latin typeface="Times New Roman" panose="02020603050405020304" pitchFamily="18" charset="0"/>
                        <a:ea typeface="Malgun Gothic" panose="020B0503020000020004" pitchFamily="34" charset="-127"/>
                      </a:endParaRPr>
                    </a:p>
                  </a:txBody>
                  <a:tcPr marL="32492" marR="32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24459779"/>
                  </a:ext>
                </a:extLst>
              </a:tr>
              <a:tr h="100198">
                <a:tc>
                  <a:txBody>
                    <a:bodyPr/>
                    <a:lstStyle/>
                    <a:p>
                      <a:r>
                        <a:rPr lang="en-GB" sz="1200" b="1" dirty="0">
                          <a:solidFill>
                            <a:srgbClr val="000000"/>
                          </a:solidFill>
                          <a:effectLst/>
                          <a:latin typeface="Arial" panose="020B0604020202020204" pitchFamily="34" charset="0"/>
                          <a:ea typeface="宋体" panose="02010600030101010101" pitchFamily="2" charset="-122"/>
                        </a:rPr>
                        <a:t>Solution for network controllability</a:t>
                      </a:r>
                      <a:endParaRPr lang="zh-CN" sz="1400" dirty="0">
                        <a:effectLst/>
                        <a:latin typeface="Times New Roman" panose="02020603050405020304" pitchFamily="18" charset="0"/>
                        <a:ea typeface="Malgun Gothic" panose="020B0503020000020004" pitchFamily="34" charset="-127"/>
                      </a:endParaRPr>
                    </a:p>
                  </a:txBody>
                  <a:tcPr marL="32492" marR="32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r>
                        <a:rPr lang="en-GB" sz="1200">
                          <a:effectLst/>
                          <a:latin typeface="Arial" panose="020B0604020202020204" pitchFamily="34" charset="0"/>
                          <a:ea typeface="宋体" panose="02010600030101010101" pitchFamily="2" charset="-122"/>
                        </a:rPr>
                        <a:t>Example: per PDU sessions </a:t>
                      </a:r>
                      <a:endParaRPr lang="zh-CN" sz="1400">
                        <a:effectLst/>
                        <a:latin typeface="Times New Roman" panose="02020603050405020304" pitchFamily="18" charset="0"/>
                        <a:ea typeface="Malgun Gothic" panose="020B0503020000020004" pitchFamily="34" charset="-127"/>
                      </a:endParaRPr>
                    </a:p>
                  </a:txBody>
                  <a:tcPr marL="32492" marR="32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7490159"/>
                  </a:ext>
                </a:extLst>
              </a:tr>
              <a:tr h="300594">
                <a:tc>
                  <a:txBody>
                    <a:bodyPr/>
                    <a:lstStyle/>
                    <a:p>
                      <a:r>
                        <a:rPr lang="en-GB" sz="1200" b="1" dirty="0">
                          <a:solidFill>
                            <a:srgbClr val="000000"/>
                          </a:solidFill>
                          <a:effectLst/>
                          <a:latin typeface="Arial" panose="020B0604020202020204" pitchFamily="34" charset="0"/>
                          <a:ea typeface="宋体" panose="02010600030101010101" pitchFamily="2" charset="-122"/>
                        </a:rPr>
                        <a:t>Possible Options for Visibility of data content in MNO and Data format  (Note 2, Note 3) </a:t>
                      </a:r>
                      <a:endParaRPr lang="zh-CN" sz="1400" dirty="0">
                        <a:effectLst/>
                        <a:latin typeface="Times New Roman" panose="02020603050405020304" pitchFamily="18" charset="0"/>
                        <a:ea typeface="Malgun Gothic" panose="020B0503020000020004" pitchFamily="34" charset="-127"/>
                      </a:endParaRPr>
                    </a:p>
                  </a:txBody>
                  <a:tcPr marL="32492" marR="32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r>
                        <a:rPr lang="en-GB" sz="1200" dirty="0">
                          <a:effectLst/>
                          <a:highlight>
                            <a:srgbClr val="FFFF00"/>
                          </a:highlight>
                          <a:latin typeface="Arial" panose="020B0604020202020204" pitchFamily="34" charset="0"/>
                          <a:ea typeface="宋体" panose="02010600030101010101" pitchFamily="2" charset="-122"/>
                        </a:rPr>
                        <a:t>FFS on level of visibility</a:t>
                      </a:r>
                      <a:br>
                        <a:rPr lang="en-GB" sz="1200" dirty="0">
                          <a:effectLst/>
                          <a:highlight>
                            <a:srgbClr val="FFFF00"/>
                          </a:highlight>
                          <a:latin typeface="Arial" panose="020B0604020202020204" pitchFamily="34" charset="0"/>
                          <a:ea typeface="宋体" panose="02010600030101010101" pitchFamily="2" charset="-122"/>
                        </a:rPr>
                      </a:br>
                      <a:r>
                        <a:rPr lang="en-GB" sz="1200" dirty="0">
                          <a:effectLst/>
                          <a:highlight>
                            <a:srgbClr val="FFFF00"/>
                          </a:highlight>
                          <a:latin typeface="Arial" panose="020B0604020202020204" pitchFamily="34" charset="0"/>
                          <a:ea typeface="宋体" panose="02010600030101010101" pitchFamily="2" charset="-122"/>
                        </a:rPr>
                        <a:t>(Note 5)</a:t>
                      </a:r>
                      <a:endParaRPr lang="zh-CN" sz="1400" dirty="0">
                        <a:effectLst/>
                        <a:highlight>
                          <a:srgbClr val="FFFF00"/>
                        </a:highlight>
                        <a:latin typeface="Times New Roman" panose="02020603050405020304" pitchFamily="18" charset="0"/>
                        <a:ea typeface="Malgun Gothic" panose="020B0503020000020004" pitchFamily="34" charset="-127"/>
                      </a:endParaRPr>
                    </a:p>
                  </a:txBody>
                  <a:tcPr marL="32492" marR="32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77201225"/>
                  </a:ext>
                </a:extLst>
              </a:tr>
              <a:tr h="100198">
                <a:tc>
                  <a:txBody>
                    <a:bodyPr/>
                    <a:lstStyle/>
                    <a:p>
                      <a:r>
                        <a:rPr lang="en-GB" sz="1200" b="1">
                          <a:solidFill>
                            <a:srgbClr val="000000"/>
                          </a:solidFill>
                          <a:effectLst/>
                          <a:latin typeface="Arial" panose="020B0604020202020204" pitchFamily="34" charset="0"/>
                          <a:ea typeface="宋体" panose="02010600030101010101" pitchFamily="2" charset="-122"/>
                        </a:rPr>
                        <a:t>Impacted WGs</a:t>
                      </a:r>
                      <a:endParaRPr lang="zh-CN" sz="1400">
                        <a:effectLst/>
                        <a:latin typeface="Times New Roman" panose="02020603050405020304" pitchFamily="18" charset="0"/>
                        <a:ea typeface="Malgun Gothic" panose="020B0503020000020004" pitchFamily="34" charset="-127"/>
                      </a:endParaRPr>
                    </a:p>
                  </a:txBody>
                  <a:tcPr marL="32492" marR="32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r>
                        <a:rPr lang="en-GB" sz="1200">
                          <a:effectLst/>
                          <a:latin typeface="Arial" panose="020B0604020202020204" pitchFamily="34" charset="0"/>
                          <a:ea typeface="宋体" panose="02010600030101010101" pitchFamily="2" charset="-122"/>
                        </a:rPr>
                        <a:t>SA2, SA3, RAN2, RAN3, CT1</a:t>
                      </a:r>
                      <a:endParaRPr lang="zh-CN" sz="1400">
                        <a:effectLst/>
                        <a:latin typeface="Times New Roman" panose="02020603050405020304" pitchFamily="18" charset="0"/>
                        <a:ea typeface="Malgun Gothic" panose="020B0503020000020004" pitchFamily="34" charset="-127"/>
                      </a:endParaRPr>
                    </a:p>
                  </a:txBody>
                  <a:tcPr marL="32492" marR="32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80241762"/>
                  </a:ext>
                </a:extLst>
              </a:tr>
              <a:tr h="500990">
                <a:tc gridSpan="2">
                  <a:txBody>
                    <a:bodyPr/>
                    <a:lstStyle/>
                    <a:p>
                      <a:pPr marL="342900" lvl="0" indent="-342900" fontAlgn="auto" hangingPunct="1">
                        <a:lnSpc>
                          <a:spcPct val="100000"/>
                        </a:lnSpc>
                        <a:spcAft>
                          <a:spcPts val="0"/>
                        </a:spcAft>
                        <a:buFont typeface="Arial" panose="020B0604020202020204" pitchFamily="34" charset="0"/>
                        <a:buChar char="•"/>
                      </a:pPr>
                      <a:r>
                        <a:rPr lang="en-US" sz="1100" dirty="0">
                          <a:effectLst/>
                          <a:latin typeface="Arial" panose="020B0604020202020204" pitchFamily="34" charset="0"/>
                          <a:ea typeface="宋体" panose="02010600030101010101" pitchFamily="2" charset="-122"/>
                          <a:cs typeface="Times New Roman" panose="02020603050405020304" pitchFamily="18" charset="0"/>
                        </a:rPr>
                        <a:t>Note 1: Full controllability: The MNO can manage data transfer to the server for UE-side data collection, without the need of SLA. This includes initiating, terminating, and fully managing data transfer. </a:t>
                      </a:r>
                    </a:p>
                    <a:p>
                      <a:pPr marL="342900" lvl="0" indent="-342900" fontAlgn="auto" hangingPunct="1">
                        <a:lnSpc>
                          <a:spcPct val="100000"/>
                        </a:lnSpc>
                        <a:spcAft>
                          <a:spcPts val="0"/>
                        </a:spcAft>
                        <a:buFont typeface="Arial" panose="020B0604020202020204" pitchFamily="34" charset="0"/>
                        <a:buChar char="•"/>
                      </a:pPr>
                      <a:r>
                        <a:rPr lang="en-US" sz="1100" dirty="0">
                          <a:effectLst/>
                          <a:latin typeface="Arial" panose="020B0604020202020204" pitchFamily="34" charset="0"/>
                          <a:ea typeface="宋体" panose="02010600030101010101" pitchFamily="2" charset="-122"/>
                          <a:cs typeface="Times New Roman" panose="02020603050405020304" pitchFamily="18" charset="0"/>
                        </a:rPr>
                        <a:t>Note 2: Visibility of data content signifies that the MNO can, at least, be aware of, access, and comprehend the data without the need of SLA.</a:t>
                      </a:r>
                    </a:p>
                    <a:p>
                      <a:pPr marL="342900" lvl="0" indent="-342900" fontAlgn="auto" hangingPunct="1">
                        <a:lnSpc>
                          <a:spcPct val="100000"/>
                        </a:lnSpc>
                        <a:spcAft>
                          <a:spcPts val="0"/>
                        </a:spcAft>
                        <a:buFont typeface="Arial" panose="020B0604020202020204" pitchFamily="34" charset="0"/>
                        <a:buChar char="•"/>
                      </a:pPr>
                      <a:r>
                        <a:rPr lang="en-US" sz="1100" dirty="0">
                          <a:effectLst/>
                          <a:latin typeface="Arial" panose="020B0604020202020204" pitchFamily="34" charset="0"/>
                          <a:ea typeface="宋体" panose="02010600030101010101" pitchFamily="2" charset="-122"/>
                          <a:cs typeface="Times New Roman" panose="02020603050405020304" pitchFamily="18" charset="0"/>
                        </a:rPr>
                        <a:t>Note 3: The following options are identified to realize the different levels of data content visibility to the MNO:</a:t>
                      </a:r>
                    </a:p>
                    <a:p>
                      <a:pPr marL="722313" lvl="0" indent="-342900" fontAlgn="auto" hangingPunct="1">
                        <a:lnSpc>
                          <a:spcPct val="100000"/>
                        </a:lnSpc>
                        <a:spcAft>
                          <a:spcPts val="0"/>
                        </a:spcAft>
                        <a:buFont typeface="Arial" panose="020B0604020202020204" pitchFamily="34" charset="0"/>
                        <a:buChar char="•"/>
                      </a:pPr>
                      <a:r>
                        <a:rPr lang="en-US" sz="1100" dirty="0">
                          <a:effectLst/>
                          <a:latin typeface="Arial" panose="020B0604020202020204" pitchFamily="34" charset="0"/>
                          <a:ea typeface="宋体" panose="02010600030101010101" pitchFamily="2" charset="-122"/>
                          <a:cs typeface="Times New Roman" panose="02020603050405020304" pitchFamily="18" charset="0"/>
                        </a:rPr>
                        <a:t>Full visibility for standardized data content.</a:t>
                      </a:r>
                    </a:p>
                    <a:p>
                      <a:pPr marL="722313" lvl="0" indent="-342900" fontAlgn="auto" hangingPunct="1">
                        <a:lnSpc>
                          <a:spcPct val="100000"/>
                        </a:lnSpc>
                        <a:spcAft>
                          <a:spcPts val="0"/>
                        </a:spcAft>
                        <a:buFont typeface="Arial" panose="020B0604020202020204" pitchFamily="34" charset="0"/>
                        <a:buChar char="•"/>
                      </a:pPr>
                      <a:r>
                        <a:rPr lang="en-US" sz="1100" dirty="0">
                          <a:effectLst/>
                          <a:latin typeface="Arial" panose="020B0604020202020204" pitchFamily="34" charset="0"/>
                          <a:ea typeface="宋体" panose="02010600030101010101" pitchFamily="2" charset="-122"/>
                          <a:cs typeface="Times New Roman" panose="02020603050405020304" pitchFamily="18" charset="0"/>
                        </a:rPr>
                        <a:t>Partial visibility for partially standardized data content (e.g. UE proprietary information can be included transparently together with the standardized data message).</a:t>
                      </a:r>
                    </a:p>
                    <a:p>
                      <a:pPr marL="722313" lvl="0" indent="-342900" fontAlgn="auto" hangingPunct="1">
                        <a:lnSpc>
                          <a:spcPct val="100000"/>
                        </a:lnSpc>
                        <a:spcAft>
                          <a:spcPts val="0"/>
                        </a:spcAft>
                        <a:buFont typeface="Arial" panose="020B0604020202020204" pitchFamily="34" charset="0"/>
                        <a:buChar char="•"/>
                      </a:pPr>
                      <a:r>
                        <a:rPr lang="en-US" sz="1100" dirty="0">
                          <a:effectLst/>
                          <a:latin typeface="Arial" panose="020B0604020202020204" pitchFamily="34" charset="0"/>
                          <a:ea typeface="宋体" panose="02010600030101010101" pitchFamily="2" charset="-122"/>
                          <a:cs typeface="Times New Roman" panose="02020603050405020304" pitchFamily="18" charset="0"/>
                        </a:rPr>
                        <a:t>No standardized visibility (e.g. only UE proprietary information can be included transparently).</a:t>
                      </a:r>
                      <a:endParaRPr lang="en-GB" sz="1100" dirty="0">
                        <a:effectLst/>
                        <a:latin typeface="Arial" panose="020B0604020202020204" pitchFamily="34" charset="0"/>
                        <a:ea typeface="宋体" panose="02010600030101010101" pitchFamily="2" charset="-122"/>
                        <a:cs typeface="Times New Roman" panose="02020603050405020304" pitchFamily="18" charset="0"/>
                      </a:endParaRPr>
                    </a:p>
                    <a:p>
                      <a:pPr marL="342900" lvl="0" indent="-342900" fontAlgn="auto" hangingPunct="1">
                        <a:lnSpc>
                          <a:spcPct val="100000"/>
                        </a:lnSpc>
                        <a:spcAft>
                          <a:spcPts val="0"/>
                        </a:spcAft>
                        <a:buFont typeface="Arial" panose="020B0604020202020204" pitchFamily="34" charset="0"/>
                        <a:buChar char="•"/>
                      </a:pPr>
                      <a:r>
                        <a:rPr lang="en-GB" sz="1100" dirty="0">
                          <a:effectLst/>
                          <a:latin typeface="Arial" panose="020B0604020202020204" pitchFamily="34" charset="0"/>
                          <a:ea typeface="宋体" panose="02010600030101010101" pitchFamily="2" charset="-122"/>
                          <a:cs typeface="Times New Roman" panose="02020603050405020304" pitchFamily="18" charset="0"/>
                        </a:rPr>
                        <a:t>Note 4: The potential involvement of NF or other higher layers entities/functionalities should be discussed in other WGs. Impact on the OTT server is not in the scope of RAN2 discussion.</a:t>
                      </a:r>
                      <a:endParaRPr lang="zh-CN" sz="1200" dirty="0">
                        <a:effectLst/>
                        <a:latin typeface="Times New Roman" panose="02020603050405020304" pitchFamily="18" charset="0"/>
                        <a:ea typeface="Malgun Gothic" panose="020B0503020000020004" pitchFamily="34" charset="-127"/>
                        <a:cs typeface="Times New Roman" panose="02020603050405020304" pitchFamily="18" charset="0"/>
                      </a:endParaRPr>
                    </a:p>
                    <a:p>
                      <a:pPr marL="342900" lvl="0" indent="-342900" fontAlgn="auto" hangingPunct="1">
                        <a:lnSpc>
                          <a:spcPct val="100000"/>
                        </a:lnSpc>
                        <a:spcAft>
                          <a:spcPts val="0"/>
                        </a:spcAft>
                        <a:buFont typeface="Arial" panose="020B0604020202020204" pitchFamily="34" charset="0"/>
                        <a:buChar char="•"/>
                      </a:pPr>
                      <a:r>
                        <a:rPr lang="en-GB" sz="1100" dirty="0">
                          <a:effectLst/>
                          <a:latin typeface="Arial" panose="020B0604020202020204" pitchFamily="34" charset="0"/>
                          <a:ea typeface="宋体" panose="02010600030101010101" pitchFamily="2" charset="-122"/>
                          <a:cs typeface="Times New Roman" panose="02020603050405020304" pitchFamily="18" charset="0"/>
                        </a:rPr>
                        <a:t>Note 5: RAN2 cannot reach consensus on the level of MNO controllability and visibility possible via solution 1b without input from SA groups.</a:t>
                      </a:r>
                      <a:endParaRPr lang="zh-CN" sz="12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32492" marR="32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extLst>
                  <a:ext uri="{0D108BD9-81ED-4DB2-BD59-A6C34878D82A}">
                    <a16:rowId xmlns:a16="http://schemas.microsoft.com/office/drawing/2014/main" val="3580563052"/>
                  </a:ext>
                </a:extLst>
              </a:tr>
            </a:tbl>
          </a:graphicData>
        </a:graphic>
      </p:graphicFrame>
      <p:sp>
        <p:nvSpPr>
          <p:cNvPr id="8" name="文本框 7">
            <a:extLst>
              <a:ext uri="{FF2B5EF4-FFF2-40B4-BE49-F238E27FC236}">
                <a16:creationId xmlns:a16="http://schemas.microsoft.com/office/drawing/2014/main" id="{8A88065D-2704-4369-90BA-7FBE8966F89A}"/>
              </a:ext>
            </a:extLst>
          </p:cNvPr>
          <p:cNvSpPr txBox="1"/>
          <p:nvPr/>
        </p:nvSpPr>
        <p:spPr>
          <a:xfrm>
            <a:off x="1680511" y="252685"/>
            <a:ext cx="2843289" cy="307777"/>
          </a:xfrm>
          <a:prstGeom prst="rect">
            <a:avLst/>
          </a:prstGeom>
          <a:noFill/>
        </p:spPr>
        <p:txBody>
          <a:bodyPr wrap="square">
            <a:spAutoFit/>
          </a:bodyPr>
          <a:lstStyle/>
          <a:p>
            <a:r>
              <a:rPr lang="en-US" altLang="zh-CN" sz="1400" b="1" dirty="0"/>
              <a:t>RAN2 agreement for Option 1b</a:t>
            </a:r>
            <a:endParaRPr lang="zh-CN" altLang="en-US" sz="1400" b="1" dirty="0"/>
          </a:p>
        </p:txBody>
      </p:sp>
      <p:graphicFrame>
        <p:nvGraphicFramePr>
          <p:cNvPr id="9" name="对象 8">
            <a:extLst>
              <a:ext uri="{FF2B5EF4-FFF2-40B4-BE49-F238E27FC236}">
                <a16:creationId xmlns:a16="http://schemas.microsoft.com/office/drawing/2014/main" id="{726D9BAA-34CC-4A7D-ADC7-E42763EE2271}"/>
              </a:ext>
            </a:extLst>
          </p:cNvPr>
          <p:cNvGraphicFramePr>
            <a:graphicFrameLocks noChangeAspect="1"/>
          </p:cNvGraphicFramePr>
          <p:nvPr>
            <p:extLst>
              <p:ext uri="{D42A27DB-BD31-4B8C-83A1-F6EECF244321}">
                <p14:modId xmlns:p14="http://schemas.microsoft.com/office/powerpoint/2010/main" val="907185652"/>
              </p:ext>
            </p:extLst>
          </p:nvPr>
        </p:nvGraphicFramePr>
        <p:xfrm>
          <a:off x="6333445" y="649171"/>
          <a:ext cx="5660441" cy="3119329"/>
        </p:xfrm>
        <a:graphic>
          <a:graphicData uri="http://schemas.openxmlformats.org/presentationml/2006/ole">
            <mc:AlternateContent xmlns:mc="http://schemas.openxmlformats.org/markup-compatibility/2006">
              <mc:Choice xmlns:v="urn:schemas-microsoft-com:vml" Requires="v">
                <p:oleObj spid="_x0000_s7237" name="Visio" r:id="rId3" imgW="9962984" imgH="4914798" progId="Visio.Drawing.15">
                  <p:embed/>
                </p:oleObj>
              </mc:Choice>
              <mc:Fallback>
                <p:oleObj name="Visio" r:id="rId3" imgW="9962984" imgH="4914798" progId="Visio.Drawing.15">
                  <p:embed/>
                  <p:pic>
                    <p:nvPicPr>
                      <p:cNvPr id="4" name="对象 3">
                        <a:extLst>
                          <a:ext uri="{FF2B5EF4-FFF2-40B4-BE49-F238E27FC236}">
                            <a16:creationId xmlns:a16="http://schemas.microsoft.com/office/drawing/2014/main" id="{346D38F1-F954-4162-B09A-B6A0831FC012}"/>
                          </a:ext>
                        </a:extLst>
                      </p:cNvPr>
                      <p:cNvPicPr>
                        <a:picLocks noChangeAspect="1" noChangeArrowheads="1"/>
                      </p:cNvPicPr>
                      <p:nvPr/>
                    </p:nvPicPr>
                    <p:blipFill>
                      <a:blip r:embed="rId4"/>
                      <a:srcRect/>
                      <a:stretch>
                        <a:fillRect/>
                      </a:stretch>
                    </p:blipFill>
                    <p:spPr bwMode="auto">
                      <a:xfrm>
                        <a:off x="6333445" y="649171"/>
                        <a:ext cx="5660441" cy="3119329"/>
                      </a:xfrm>
                      <a:prstGeom prst="rect">
                        <a:avLst/>
                      </a:prstGeom>
                      <a:noFill/>
                    </p:spPr>
                  </p:pic>
                </p:oleObj>
              </mc:Fallback>
            </mc:AlternateContent>
          </a:graphicData>
        </a:graphic>
      </p:graphicFrame>
      <p:sp>
        <p:nvSpPr>
          <p:cNvPr id="10" name="文本框 9">
            <a:extLst>
              <a:ext uri="{FF2B5EF4-FFF2-40B4-BE49-F238E27FC236}">
                <a16:creationId xmlns:a16="http://schemas.microsoft.com/office/drawing/2014/main" id="{5371C432-540E-4744-A499-D1903E99E594}"/>
              </a:ext>
            </a:extLst>
          </p:cNvPr>
          <p:cNvSpPr txBox="1"/>
          <p:nvPr/>
        </p:nvSpPr>
        <p:spPr>
          <a:xfrm>
            <a:off x="7614169" y="307496"/>
            <a:ext cx="3544943" cy="307777"/>
          </a:xfrm>
          <a:prstGeom prst="rect">
            <a:avLst/>
          </a:prstGeom>
          <a:noFill/>
        </p:spPr>
        <p:txBody>
          <a:bodyPr wrap="square">
            <a:spAutoFit/>
          </a:bodyPr>
          <a:lstStyle/>
          <a:p>
            <a:r>
              <a:rPr lang="en-US" altLang="zh-CN" sz="1400" b="1" dirty="0"/>
              <a:t>An example of call flow for Option 1b</a:t>
            </a:r>
            <a:endParaRPr lang="zh-CN" altLang="en-US" sz="1400" b="1" dirty="0"/>
          </a:p>
        </p:txBody>
      </p:sp>
      <p:graphicFrame>
        <p:nvGraphicFramePr>
          <p:cNvPr id="11" name="表格 10">
            <a:extLst>
              <a:ext uri="{FF2B5EF4-FFF2-40B4-BE49-F238E27FC236}">
                <a16:creationId xmlns:a16="http://schemas.microsoft.com/office/drawing/2014/main" id="{22D02363-2D23-4A65-B8F3-7C5CFAD97B83}"/>
              </a:ext>
            </a:extLst>
          </p:cNvPr>
          <p:cNvGraphicFramePr>
            <a:graphicFrameLocks noGrp="1"/>
          </p:cNvGraphicFramePr>
          <p:nvPr>
            <p:extLst>
              <p:ext uri="{D42A27DB-BD31-4B8C-83A1-F6EECF244321}">
                <p14:modId xmlns:p14="http://schemas.microsoft.com/office/powerpoint/2010/main" val="3578337079"/>
              </p:ext>
            </p:extLst>
          </p:nvPr>
        </p:nvGraphicFramePr>
        <p:xfrm>
          <a:off x="6439283" y="4461280"/>
          <a:ext cx="5537734" cy="2255520"/>
        </p:xfrm>
        <a:graphic>
          <a:graphicData uri="http://schemas.openxmlformats.org/drawingml/2006/table">
            <a:tbl>
              <a:tblPr firstRow="1" bandRow="1">
                <a:tableStyleId>{5C22544A-7EE6-4342-B048-85BDC9FD1C3A}</a:tableStyleId>
              </a:tblPr>
              <a:tblGrid>
                <a:gridCol w="2094534">
                  <a:extLst>
                    <a:ext uri="{9D8B030D-6E8A-4147-A177-3AD203B41FA5}">
                      <a16:colId xmlns:a16="http://schemas.microsoft.com/office/drawing/2014/main" val="1129484013"/>
                    </a:ext>
                  </a:extLst>
                </a:gridCol>
                <a:gridCol w="3443200">
                  <a:extLst>
                    <a:ext uri="{9D8B030D-6E8A-4147-A177-3AD203B41FA5}">
                      <a16:colId xmlns:a16="http://schemas.microsoft.com/office/drawing/2014/main" val="728663465"/>
                    </a:ext>
                  </a:extLst>
                </a:gridCol>
              </a:tblGrid>
              <a:tr h="324784">
                <a:tc>
                  <a:txBody>
                    <a:bodyPr/>
                    <a:lstStyle/>
                    <a:p>
                      <a:pPr algn="ctr"/>
                      <a:r>
                        <a:rPr lang="en-US" sz="1400" dirty="0"/>
                        <a:t>Data integrity and confidentiality</a:t>
                      </a:r>
                    </a:p>
                  </a:txBody>
                  <a:tcPr/>
                </a:tc>
                <a:tc>
                  <a:txBody>
                    <a:bodyPr/>
                    <a:lstStyle/>
                    <a:p>
                      <a:pPr algn="ctr"/>
                      <a:r>
                        <a:rPr lang="en-US" sz="1400" dirty="0"/>
                        <a:t>Privacy, anonymity and user consent</a:t>
                      </a:r>
                    </a:p>
                  </a:txBody>
                  <a:tcPr/>
                </a:tc>
                <a:extLst>
                  <a:ext uri="{0D108BD9-81ED-4DB2-BD59-A6C34878D82A}">
                    <a16:rowId xmlns:a16="http://schemas.microsoft.com/office/drawing/2014/main" val="1948648314"/>
                  </a:ext>
                </a:extLst>
              </a:tr>
              <a:tr h="930609">
                <a:tc>
                  <a:txBody>
                    <a:bodyPr/>
                    <a:lstStyle/>
                    <a:p>
                      <a:r>
                        <a:rPr lang="en-US" sz="1200" kern="1200" dirty="0">
                          <a:solidFill>
                            <a:srgbClr val="0070C0"/>
                          </a:solidFill>
                          <a:latin typeface="Arial" panose="020B0604020202020204" pitchFamily="34" charset="0"/>
                          <a:ea typeface="+mn-ea"/>
                          <a:cs typeface="Arial" panose="020B0604020202020204" pitchFamily="34" charset="0"/>
                        </a:rPr>
                        <a:t>Out of SA3 and rely on application layer security</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rgbClr val="0070C0"/>
                          </a:solidFill>
                          <a:latin typeface="Arial" panose="020B0604020202020204" pitchFamily="34" charset="0"/>
                          <a:ea typeface="+mn-ea"/>
                          <a:cs typeface="Arial" panose="020B0604020202020204" pitchFamily="34" charset="0"/>
                        </a:rPr>
                        <a:t>Associated with MNO controllability and MNO visibility (whether MNO is data controller, and whether user consents reported data)</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lang="en-US" altLang="zh-CN" sz="1200" kern="1200" dirty="0">
                          <a:solidFill>
                            <a:srgbClr val="0070C0"/>
                          </a:solidFill>
                          <a:latin typeface="Arial" panose="020B0604020202020204" pitchFamily="34" charset="0"/>
                          <a:ea typeface="+mn-ea"/>
                          <a:cs typeface="Arial" panose="020B0604020202020204" pitchFamily="34" charset="0"/>
                        </a:rPr>
                        <a:t>The MNO will handle user consent, and requirements in Annex V of TS 33.501 is applied if DCAF(Data collection server) is within MNO domain.</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lang="en-US" altLang="zh-CN" sz="1200" kern="1200" dirty="0">
                          <a:solidFill>
                            <a:srgbClr val="0070C0"/>
                          </a:solidFill>
                          <a:latin typeface="Arial" panose="020B0604020202020204" pitchFamily="34" charset="0"/>
                          <a:ea typeface="+mn-ea"/>
                          <a:cs typeface="Arial" panose="020B0604020202020204" pitchFamily="34" charset="0"/>
                        </a:rPr>
                        <a:t>Out of SA3 if DCAF is within 3rd party domain.</a:t>
                      </a:r>
                    </a:p>
                  </a:txBody>
                  <a:tcPr/>
                </a:tc>
                <a:extLst>
                  <a:ext uri="{0D108BD9-81ED-4DB2-BD59-A6C34878D82A}">
                    <a16:rowId xmlns:a16="http://schemas.microsoft.com/office/drawing/2014/main" val="3561312695"/>
                  </a:ext>
                </a:extLst>
              </a:tr>
            </a:tbl>
          </a:graphicData>
        </a:graphic>
      </p:graphicFrame>
      <p:sp>
        <p:nvSpPr>
          <p:cNvPr id="13" name="文本框 12">
            <a:extLst>
              <a:ext uri="{FF2B5EF4-FFF2-40B4-BE49-F238E27FC236}">
                <a16:creationId xmlns:a16="http://schemas.microsoft.com/office/drawing/2014/main" id="{158A0046-72FE-4675-BC8E-C92B9942B727}"/>
              </a:ext>
            </a:extLst>
          </p:cNvPr>
          <p:cNvSpPr txBox="1"/>
          <p:nvPr/>
        </p:nvSpPr>
        <p:spPr>
          <a:xfrm>
            <a:off x="8189133" y="4091948"/>
            <a:ext cx="2866096" cy="369332"/>
          </a:xfrm>
          <a:prstGeom prst="rect">
            <a:avLst/>
          </a:prstGeom>
          <a:noFill/>
        </p:spPr>
        <p:txBody>
          <a:bodyPr wrap="square">
            <a:spAutoFit/>
          </a:bodyPr>
          <a:lstStyle/>
          <a:p>
            <a:r>
              <a:rPr lang="en-US" altLang="zh-CN" dirty="0">
                <a:latin typeface="Calibri" panose="020F0502020204030204" pitchFamily="34" charset="0"/>
                <a:cs typeface="Calibri" panose="020F0502020204030204" pitchFamily="34" charset="0"/>
              </a:rPr>
              <a:t>Analysis for option 1b</a:t>
            </a:r>
            <a:endParaRPr lang="zh-CN" altLang="en-US" dirty="0"/>
          </a:p>
        </p:txBody>
      </p:sp>
    </p:spTree>
    <p:extLst>
      <p:ext uri="{BB962C8B-B14F-4D97-AF65-F5344CB8AC3E}">
        <p14:creationId xmlns:p14="http://schemas.microsoft.com/office/powerpoint/2010/main" val="39186171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a:extLst>
              <a:ext uri="{FF2B5EF4-FFF2-40B4-BE49-F238E27FC236}">
                <a16:creationId xmlns:a16="http://schemas.microsoft.com/office/drawing/2014/main" id="{26700CAF-146D-47BB-AB7D-038B8B49DFF6}"/>
              </a:ext>
            </a:extLst>
          </p:cNvPr>
          <p:cNvGraphicFramePr>
            <a:graphicFrameLocks noGrp="1"/>
          </p:cNvGraphicFramePr>
          <p:nvPr>
            <p:extLst>
              <p:ext uri="{D42A27DB-BD31-4B8C-83A1-F6EECF244321}">
                <p14:modId xmlns:p14="http://schemas.microsoft.com/office/powerpoint/2010/main" val="1043596066"/>
              </p:ext>
            </p:extLst>
          </p:nvPr>
        </p:nvGraphicFramePr>
        <p:xfrm>
          <a:off x="70586" y="443345"/>
          <a:ext cx="6368697" cy="6311636"/>
        </p:xfrm>
        <a:graphic>
          <a:graphicData uri="http://schemas.openxmlformats.org/drawingml/2006/table">
            <a:tbl>
              <a:tblPr firstRow="1" firstCol="1" bandRow="1"/>
              <a:tblGrid>
                <a:gridCol w="2741825">
                  <a:extLst>
                    <a:ext uri="{9D8B030D-6E8A-4147-A177-3AD203B41FA5}">
                      <a16:colId xmlns:a16="http://schemas.microsoft.com/office/drawing/2014/main" val="1754520592"/>
                    </a:ext>
                  </a:extLst>
                </a:gridCol>
                <a:gridCol w="3626872">
                  <a:extLst>
                    <a:ext uri="{9D8B030D-6E8A-4147-A177-3AD203B41FA5}">
                      <a16:colId xmlns:a16="http://schemas.microsoft.com/office/drawing/2014/main" val="1859622891"/>
                    </a:ext>
                  </a:extLst>
                </a:gridCol>
              </a:tblGrid>
              <a:tr h="155109">
                <a:tc>
                  <a:txBody>
                    <a:bodyPr/>
                    <a:lstStyle/>
                    <a:p>
                      <a:r>
                        <a:rPr lang="en-GB" sz="1200" b="1">
                          <a:effectLst/>
                          <a:latin typeface="Arial" panose="020B0604020202020204" pitchFamily="34" charset="0"/>
                          <a:ea typeface="宋体" panose="02010600030101010101" pitchFamily="2" charset="-122"/>
                        </a:rPr>
                        <a:t>              Option</a:t>
                      </a:r>
                      <a:endParaRPr lang="zh-CN" sz="1400">
                        <a:effectLst/>
                        <a:latin typeface="Times New Roman" panose="02020603050405020304" pitchFamily="18" charset="0"/>
                        <a:ea typeface="Malgun Gothic" panose="020B0503020000020004" pitchFamily="34" charset="-127"/>
                      </a:endParaRPr>
                    </a:p>
                    <a:p>
                      <a:r>
                        <a:rPr lang="en-GB" sz="1200" b="1">
                          <a:effectLst/>
                          <a:latin typeface="Arial" panose="020B0604020202020204" pitchFamily="34" charset="0"/>
                          <a:ea typeface="宋体" panose="02010600030101010101" pitchFamily="2" charset="-122"/>
                        </a:rPr>
                        <a:t> </a:t>
                      </a:r>
                      <a:endParaRPr lang="zh-CN" sz="1400">
                        <a:effectLst/>
                        <a:latin typeface="Times New Roman" panose="02020603050405020304" pitchFamily="18" charset="0"/>
                        <a:ea typeface="Malgun Gothic" panose="020B0503020000020004" pitchFamily="34" charset="-127"/>
                      </a:endParaRPr>
                    </a:p>
                    <a:p>
                      <a:r>
                        <a:rPr lang="en-GB" sz="1200" b="1">
                          <a:effectLst/>
                          <a:latin typeface="Arial" panose="020B0604020202020204" pitchFamily="34" charset="0"/>
                          <a:ea typeface="宋体" panose="02010600030101010101" pitchFamily="2" charset="-122"/>
                        </a:rPr>
                        <a:t> </a:t>
                      </a:r>
                      <a:endParaRPr lang="zh-CN" sz="1400">
                        <a:effectLst/>
                        <a:latin typeface="Times New Roman" panose="02020603050405020304" pitchFamily="18" charset="0"/>
                        <a:ea typeface="Malgun Gothic" panose="020B0503020000020004" pitchFamily="34" charset="-127"/>
                      </a:endParaRPr>
                    </a:p>
                    <a:p>
                      <a:r>
                        <a:rPr lang="en-GB" sz="1200" b="1">
                          <a:effectLst/>
                          <a:latin typeface="Arial" panose="020B0604020202020204" pitchFamily="34" charset="0"/>
                          <a:ea typeface="宋体" panose="02010600030101010101" pitchFamily="2" charset="-122"/>
                        </a:rPr>
                        <a:t> </a:t>
                      </a:r>
                      <a:endParaRPr lang="zh-CN" sz="1400">
                        <a:effectLst/>
                        <a:latin typeface="Times New Roman" panose="02020603050405020304" pitchFamily="18" charset="0"/>
                        <a:ea typeface="Malgun Gothic" panose="020B0503020000020004" pitchFamily="34" charset="-127"/>
                      </a:endParaRPr>
                    </a:p>
                    <a:p>
                      <a:r>
                        <a:rPr lang="en-GB" sz="1200" b="1">
                          <a:solidFill>
                            <a:srgbClr val="000000"/>
                          </a:solidFill>
                          <a:effectLst/>
                          <a:latin typeface="Arial" panose="020B0604020202020204" pitchFamily="34" charset="0"/>
                          <a:ea typeface="宋体" panose="02010600030101010101" pitchFamily="2" charset="-122"/>
                        </a:rPr>
                        <a:t>Aspect</a:t>
                      </a:r>
                      <a:endParaRPr lang="zh-CN" sz="1400">
                        <a:effectLst/>
                        <a:latin typeface="Times New Roman" panose="02020603050405020304" pitchFamily="18" charset="0"/>
                        <a:ea typeface="Malgun Gothic" panose="020B0503020000020004" pitchFamily="34" charset="-127"/>
                      </a:endParaRPr>
                    </a:p>
                  </a:txBody>
                  <a:tcPr marL="32492" marR="32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D9D9D9"/>
                    </a:solidFill>
                  </a:tcPr>
                </a:tc>
                <a:tc>
                  <a:txBody>
                    <a:bodyPr/>
                    <a:lstStyle/>
                    <a:p>
                      <a:pPr algn="ctr"/>
                      <a:r>
                        <a:rPr lang="en-GB" sz="1200" b="1" dirty="0">
                          <a:solidFill>
                            <a:srgbClr val="000000"/>
                          </a:solidFill>
                          <a:effectLst/>
                          <a:latin typeface="Arial" panose="020B0604020202020204" pitchFamily="34" charset="0"/>
                          <a:ea typeface="宋体" panose="02010600030101010101" pitchFamily="2" charset="-122"/>
                        </a:rPr>
                        <a:t>Option 2)</a:t>
                      </a:r>
                      <a:endParaRPr lang="zh-CN" sz="1400" dirty="0">
                        <a:effectLst/>
                        <a:latin typeface="Times New Roman" panose="02020603050405020304" pitchFamily="18" charset="0"/>
                        <a:ea typeface="Malgun Gothic" panose="020B0503020000020004" pitchFamily="34" charset="-127"/>
                      </a:endParaRPr>
                    </a:p>
                  </a:txBody>
                  <a:tcPr marL="32492" marR="32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142471695"/>
                  </a:ext>
                </a:extLst>
              </a:tr>
              <a:tr h="200396">
                <a:tc>
                  <a:txBody>
                    <a:bodyPr/>
                    <a:lstStyle/>
                    <a:p>
                      <a:r>
                        <a:rPr lang="en-GB" sz="1100" b="1" dirty="0">
                          <a:solidFill>
                            <a:srgbClr val="000000"/>
                          </a:solidFill>
                          <a:effectLst/>
                          <a:latin typeface="Arial" panose="020B0604020202020204" pitchFamily="34" charset="0"/>
                          <a:ea typeface="宋体" panose="02010600030101010101" pitchFamily="2" charset="-122"/>
                        </a:rPr>
                        <a:t>First termination entity</a:t>
                      </a:r>
                      <a:endParaRPr lang="zh-CN" sz="1200" dirty="0">
                        <a:effectLst/>
                        <a:latin typeface="Times New Roman" panose="02020603050405020304" pitchFamily="18" charset="0"/>
                        <a:ea typeface="Malgun Gothic" panose="020B0503020000020004" pitchFamily="34" charset="-127"/>
                      </a:endParaRPr>
                    </a:p>
                  </a:txBody>
                  <a:tcPr marL="32492" marR="32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spcAft>
                          <a:spcPts val="0"/>
                        </a:spcAft>
                      </a:pPr>
                      <a:r>
                        <a:rPr lang="en-GB" sz="1100" dirty="0">
                          <a:effectLst/>
                          <a:latin typeface="Arial" panose="020B0604020202020204" pitchFamily="34" charset="0"/>
                          <a:ea typeface="宋体" panose="02010600030101010101" pitchFamily="2" charset="-122"/>
                        </a:rPr>
                        <a:t>Inside the CN </a:t>
                      </a:r>
                      <a:endParaRPr lang="zh-CN" sz="12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35675295"/>
                  </a:ext>
                </a:extLst>
              </a:tr>
              <a:tr h="200396">
                <a:tc>
                  <a:txBody>
                    <a:bodyPr/>
                    <a:lstStyle/>
                    <a:p>
                      <a:r>
                        <a:rPr lang="en-GB" sz="1100" b="1" dirty="0">
                          <a:solidFill>
                            <a:srgbClr val="000000"/>
                          </a:solidFill>
                          <a:effectLst/>
                          <a:latin typeface="Arial" panose="020B0604020202020204" pitchFamily="34" charset="0"/>
                          <a:ea typeface="宋体" panose="02010600030101010101" pitchFamily="2" charset="-122"/>
                        </a:rPr>
                        <a:t>AI/ML-specific Data Transfer Path</a:t>
                      </a:r>
                      <a:endParaRPr lang="zh-CN" sz="1200" dirty="0">
                        <a:effectLst/>
                        <a:latin typeface="Times New Roman" panose="02020603050405020304" pitchFamily="18" charset="0"/>
                        <a:ea typeface="Malgun Gothic" panose="020B0503020000020004" pitchFamily="34" charset="-127"/>
                      </a:endParaRPr>
                    </a:p>
                  </a:txBody>
                  <a:tcPr marL="32492" marR="32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spcAft>
                          <a:spcPts val="0"/>
                        </a:spcAft>
                      </a:pPr>
                      <a:r>
                        <a:rPr lang="en-GB" sz="1100" dirty="0">
                          <a:effectLst/>
                          <a:highlight>
                            <a:srgbClr val="FFFF00"/>
                          </a:highlight>
                          <a:latin typeface="Arial" panose="020B0604020202020204" pitchFamily="34" charset="0"/>
                          <a:ea typeface="宋体" panose="02010600030101010101" pitchFamily="2" charset="-122"/>
                        </a:rPr>
                        <a:t>UE-&gt; CN -&gt; Server </a:t>
                      </a:r>
                      <a:r>
                        <a:rPr lang="en-GB" sz="1100" dirty="0">
                          <a:effectLst/>
                          <a:latin typeface="Arial" panose="020B0604020202020204" pitchFamily="34" charset="0"/>
                          <a:ea typeface="宋体" panose="02010600030101010101" pitchFamily="2" charset="-122"/>
                        </a:rPr>
                        <a:t>for data collection for UE-side model training/OTT server (Note 4)</a:t>
                      </a:r>
                      <a:endParaRPr lang="zh-CN" sz="12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86932686"/>
                  </a:ext>
                </a:extLst>
              </a:tr>
              <a:tr h="100198">
                <a:tc>
                  <a:txBody>
                    <a:bodyPr/>
                    <a:lstStyle/>
                    <a:p>
                      <a:r>
                        <a:rPr lang="en-GB" sz="1100" b="1">
                          <a:solidFill>
                            <a:srgbClr val="000000"/>
                          </a:solidFill>
                          <a:effectLst/>
                          <a:latin typeface="Arial" panose="020B0604020202020204" pitchFamily="34" charset="0"/>
                          <a:ea typeface="宋体" panose="02010600030101010101" pitchFamily="2" charset="-122"/>
                        </a:rPr>
                        <a:t>UP/CP tunnel</a:t>
                      </a:r>
                      <a:endParaRPr lang="zh-CN" sz="1200">
                        <a:effectLst/>
                        <a:latin typeface="Times New Roman" panose="02020603050405020304" pitchFamily="18" charset="0"/>
                        <a:ea typeface="Malgun Gothic" panose="020B0503020000020004" pitchFamily="34" charset="-127"/>
                      </a:endParaRPr>
                    </a:p>
                  </a:txBody>
                  <a:tcPr marL="32492" marR="32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spcAft>
                          <a:spcPts val="0"/>
                        </a:spcAft>
                      </a:pPr>
                      <a:r>
                        <a:rPr lang="en-GB" sz="1100" dirty="0">
                          <a:effectLst/>
                          <a:latin typeface="Arial" panose="020B0604020202020204" pitchFamily="34" charset="0"/>
                          <a:ea typeface="宋体" panose="02010600030101010101" pitchFamily="2" charset="-122"/>
                        </a:rPr>
                        <a:t>CP tunnel (provided that the data volume remains within the </a:t>
                      </a:r>
                      <a:r>
                        <a:rPr lang="en-GB" sz="1100" dirty="0">
                          <a:effectLst/>
                          <a:highlight>
                            <a:srgbClr val="FFFF00"/>
                          </a:highlight>
                          <a:latin typeface="Arial" panose="020B0604020202020204" pitchFamily="34" charset="0"/>
                          <a:ea typeface="宋体" panose="02010600030101010101" pitchFamily="2" charset="-122"/>
                        </a:rPr>
                        <a:t>NAS signalling </a:t>
                      </a:r>
                      <a:r>
                        <a:rPr lang="en-GB" sz="1100" dirty="0">
                          <a:effectLst/>
                          <a:latin typeface="Arial" panose="020B0604020202020204" pitchFamily="34" charset="0"/>
                          <a:ea typeface="宋体" panose="02010600030101010101" pitchFamily="2" charset="-122"/>
                        </a:rPr>
                        <a:t>capacity)</a:t>
                      </a:r>
                      <a:endParaRPr lang="zh-CN" sz="1200" dirty="0">
                        <a:effectLst/>
                        <a:latin typeface="Times New Roman" panose="02020603050405020304" pitchFamily="18" charset="0"/>
                        <a:ea typeface="Malgun Gothic" panose="020B0503020000020004" pitchFamily="34" charset="-127"/>
                      </a:endParaRPr>
                    </a:p>
                    <a:p>
                      <a:pPr>
                        <a:spcAft>
                          <a:spcPts val="0"/>
                        </a:spcAft>
                      </a:pPr>
                      <a:r>
                        <a:rPr lang="en-GB" sz="1100" dirty="0">
                          <a:effectLst/>
                          <a:latin typeface="Arial" panose="020B0604020202020204" pitchFamily="34" charset="0"/>
                          <a:ea typeface="宋体" panose="02010600030101010101" pitchFamily="2" charset="-122"/>
                        </a:rPr>
                        <a:t>FFS: UP tunnel (Note 7)</a:t>
                      </a:r>
                      <a:endParaRPr lang="zh-CN" sz="12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13087316"/>
                  </a:ext>
                </a:extLst>
              </a:tr>
              <a:tr h="124240">
                <a:tc>
                  <a:txBody>
                    <a:bodyPr/>
                    <a:lstStyle/>
                    <a:p>
                      <a:r>
                        <a:rPr lang="en-GB" sz="1100" b="1">
                          <a:solidFill>
                            <a:srgbClr val="000000"/>
                          </a:solidFill>
                          <a:effectLst/>
                          <a:latin typeface="Arial" panose="020B0604020202020204" pitchFamily="34" charset="0"/>
                          <a:ea typeface="宋体" panose="02010600030101010101" pitchFamily="2" charset="-122"/>
                        </a:rPr>
                        <a:t>Protocol layer for data transfer</a:t>
                      </a:r>
                      <a:endParaRPr lang="zh-CN" sz="1200">
                        <a:effectLst/>
                        <a:latin typeface="Times New Roman" panose="02020603050405020304" pitchFamily="18" charset="0"/>
                        <a:ea typeface="Malgun Gothic" panose="020B0503020000020004" pitchFamily="34" charset="-127"/>
                      </a:endParaRPr>
                    </a:p>
                  </a:txBody>
                  <a:tcPr marL="32492" marR="32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spcAft>
                          <a:spcPts val="0"/>
                        </a:spcAft>
                      </a:pPr>
                      <a:r>
                        <a:rPr lang="en-GB" sz="1100" dirty="0">
                          <a:effectLst/>
                          <a:highlight>
                            <a:srgbClr val="FFFF00"/>
                          </a:highlight>
                          <a:latin typeface="Arial" panose="020B0604020202020204" pitchFamily="34" charset="0"/>
                          <a:ea typeface="宋体" panose="02010600030101010101" pitchFamily="2" charset="-122"/>
                        </a:rPr>
                        <a:t>NAS</a:t>
                      </a:r>
                      <a:r>
                        <a:rPr lang="en-GB" sz="1100" dirty="0">
                          <a:effectLst/>
                          <a:latin typeface="Arial" panose="020B0604020202020204" pitchFamily="34" charset="0"/>
                          <a:ea typeface="宋体" panose="02010600030101010101" pitchFamily="2" charset="-122"/>
                        </a:rPr>
                        <a:t> layer for CP tunnel</a:t>
                      </a:r>
                      <a:endParaRPr lang="zh-CN" sz="1200" dirty="0">
                        <a:effectLst/>
                        <a:latin typeface="Times New Roman" panose="02020603050405020304" pitchFamily="18" charset="0"/>
                        <a:ea typeface="Malgun Gothic" panose="020B0503020000020004" pitchFamily="34" charset="-127"/>
                      </a:endParaRPr>
                    </a:p>
                    <a:p>
                      <a:pPr>
                        <a:spcAft>
                          <a:spcPts val="0"/>
                        </a:spcAft>
                      </a:pPr>
                      <a:r>
                        <a:rPr lang="en-GB" sz="1100" dirty="0">
                          <a:effectLst/>
                          <a:latin typeface="Arial" panose="020B0604020202020204" pitchFamily="34" charset="0"/>
                          <a:ea typeface="宋体" panose="02010600030101010101" pitchFamily="2" charset="-122"/>
                        </a:rPr>
                        <a:t>FFS: the protocol layer for UP tunnel</a:t>
                      </a:r>
                      <a:endParaRPr lang="zh-CN" sz="12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26638068"/>
                  </a:ext>
                </a:extLst>
              </a:tr>
              <a:tr h="200396">
                <a:tc>
                  <a:txBody>
                    <a:bodyPr/>
                    <a:lstStyle/>
                    <a:p>
                      <a:r>
                        <a:rPr lang="en-GB" sz="1100" b="1" dirty="0">
                          <a:solidFill>
                            <a:srgbClr val="000000"/>
                          </a:solidFill>
                          <a:effectLst/>
                          <a:latin typeface="Arial" panose="020B0604020202020204" pitchFamily="34" charset="0"/>
                          <a:ea typeface="宋体" panose="02010600030101010101" pitchFamily="2" charset="-122"/>
                        </a:rPr>
                        <a:t>Controllability of MNO on data transfer (Note 1)</a:t>
                      </a:r>
                      <a:endParaRPr lang="zh-CN" sz="1200" dirty="0">
                        <a:effectLst/>
                        <a:latin typeface="Times New Roman" panose="02020603050405020304" pitchFamily="18" charset="0"/>
                        <a:ea typeface="Malgun Gothic" panose="020B0503020000020004" pitchFamily="34" charset="-127"/>
                      </a:endParaRPr>
                    </a:p>
                  </a:txBody>
                  <a:tcPr marL="32492" marR="32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spcAft>
                          <a:spcPts val="0"/>
                        </a:spcAft>
                      </a:pPr>
                      <a:r>
                        <a:rPr lang="en-GB" sz="1100" dirty="0">
                          <a:effectLst/>
                          <a:latin typeface="Arial" panose="020B0604020202020204" pitchFamily="34" charset="0"/>
                          <a:ea typeface="宋体" panose="02010600030101010101" pitchFamily="2" charset="-122"/>
                        </a:rPr>
                        <a:t>Full controllability </a:t>
                      </a:r>
                      <a:endParaRPr lang="zh-CN" sz="1200" dirty="0">
                        <a:effectLst/>
                        <a:latin typeface="Times New Roman" panose="02020603050405020304" pitchFamily="18" charset="0"/>
                        <a:ea typeface="Malgun Gothic" panose="020B0503020000020004" pitchFamily="34" charset="-127"/>
                      </a:endParaRPr>
                    </a:p>
                    <a:p>
                      <a:pPr>
                        <a:spcAft>
                          <a:spcPts val="0"/>
                        </a:spcAft>
                      </a:pPr>
                      <a:r>
                        <a:rPr lang="en-GB" sz="1100" dirty="0">
                          <a:effectLst/>
                          <a:latin typeface="Arial" panose="020B0604020202020204" pitchFamily="34" charset="0"/>
                          <a:ea typeface="宋体" panose="02010600030101010101" pitchFamily="2" charset="-122"/>
                        </a:rPr>
                        <a:t> </a:t>
                      </a:r>
                      <a:endParaRPr lang="zh-CN" sz="12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24459779"/>
                  </a:ext>
                </a:extLst>
              </a:tr>
              <a:tr h="100198">
                <a:tc>
                  <a:txBody>
                    <a:bodyPr/>
                    <a:lstStyle/>
                    <a:p>
                      <a:r>
                        <a:rPr lang="en-GB" sz="1100" b="1" dirty="0">
                          <a:solidFill>
                            <a:srgbClr val="000000"/>
                          </a:solidFill>
                          <a:effectLst/>
                          <a:latin typeface="Arial" panose="020B0604020202020204" pitchFamily="34" charset="0"/>
                          <a:ea typeface="宋体" panose="02010600030101010101" pitchFamily="2" charset="-122"/>
                        </a:rPr>
                        <a:t>Solution for network controllability</a:t>
                      </a:r>
                      <a:endParaRPr lang="zh-CN" sz="1200" dirty="0">
                        <a:effectLst/>
                        <a:latin typeface="Times New Roman" panose="02020603050405020304" pitchFamily="18" charset="0"/>
                        <a:ea typeface="Malgun Gothic" panose="020B0503020000020004" pitchFamily="34" charset="-127"/>
                      </a:endParaRPr>
                    </a:p>
                  </a:txBody>
                  <a:tcPr marL="32492" marR="32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spcAft>
                          <a:spcPts val="0"/>
                        </a:spcAft>
                      </a:pPr>
                      <a:r>
                        <a:rPr lang="en-GB" sz="1100" dirty="0">
                          <a:effectLst/>
                          <a:latin typeface="Arial" panose="020B0604020202020204" pitchFamily="34" charset="0"/>
                          <a:ea typeface="宋体" panose="02010600030101010101" pitchFamily="2" charset="-122"/>
                        </a:rPr>
                        <a:t>Via NAS procedure or FFS other procedures </a:t>
                      </a:r>
                      <a:endParaRPr lang="zh-CN" sz="12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7490159"/>
                  </a:ext>
                </a:extLst>
              </a:tr>
              <a:tr h="300594">
                <a:tc>
                  <a:txBody>
                    <a:bodyPr/>
                    <a:lstStyle/>
                    <a:p>
                      <a:r>
                        <a:rPr lang="en-GB" sz="1100" b="1" dirty="0">
                          <a:solidFill>
                            <a:srgbClr val="000000"/>
                          </a:solidFill>
                          <a:effectLst/>
                          <a:latin typeface="Arial" panose="020B0604020202020204" pitchFamily="34" charset="0"/>
                          <a:ea typeface="宋体" panose="02010600030101010101" pitchFamily="2" charset="-122"/>
                        </a:rPr>
                        <a:t>Possible Options for Visibility of data content in MNO and Data format  (Note 2, Note 3) </a:t>
                      </a:r>
                      <a:endParaRPr lang="zh-CN" sz="1200" dirty="0">
                        <a:effectLst/>
                        <a:latin typeface="Times New Roman" panose="02020603050405020304" pitchFamily="18" charset="0"/>
                        <a:ea typeface="Malgun Gothic" panose="020B0503020000020004" pitchFamily="34" charset="-127"/>
                      </a:endParaRPr>
                    </a:p>
                  </a:txBody>
                  <a:tcPr marL="32492" marR="32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spcAft>
                          <a:spcPts val="0"/>
                        </a:spcAft>
                      </a:pPr>
                      <a:r>
                        <a:rPr lang="en-GB" sz="1100" dirty="0" err="1">
                          <a:effectLst/>
                          <a:latin typeface="Arial" panose="020B0604020202020204" pitchFamily="34" charset="0"/>
                          <a:ea typeface="宋体" panose="02010600030101010101" pitchFamily="2" charset="-122"/>
                        </a:rPr>
                        <a:t>Opt</a:t>
                      </a:r>
                      <a:r>
                        <a:rPr lang="en-GB" sz="1100" dirty="0">
                          <a:effectLst/>
                          <a:latin typeface="Arial" panose="020B0604020202020204" pitchFamily="34" charset="0"/>
                          <a:ea typeface="宋体" panose="02010600030101010101" pitchFamily="2" charset="-122"/>
                        </a:rPr>
                        <a:t> A) Full visibility for standardized data contents.</a:t>
                      </a:r>
                      <a:endParaRPr lang="zh-CN" sz="1200" dirty="0">
                        <a:effectLst/>
                        <a:latin typeface="Times New Roman" panose="02020603050405020304" pitchFamily="18" charset="0"/>
                        <a:ea typeface="Malgun Gothic" panose="020B0503020000020004" pitchFamily="34" charset="-127"/>
                      </a:endParaRPr>
                    </a:p>
                    <a:p>
                      <a:pPr>
                        <a:spcAft>
                          <a:spcPts val="0"/>
                        </a:spcAft>
                      </a:pPr>
                      <a:r>
                        <a:rPr lang="en-GB" sz="1100" dirty="0" err="1">
                          <a:effectLst/>
                          <a:latin typeface="Arial" panose="020B0604020202020204" pitchFamily="34" charset="0"/>
                          <a:ea typeface="宋体" panose="02010600030101010101" pitchFamily="2" charset="-122"/>
                        </a:rPr>
                        <a:t>Opt</a:t>
                      </a:r>
                      <a:r>
                        <a:rPr lang="en-GB" sz="1100" dirty="0">
                          <a:effectLst/>
                          <a:latin typeface="Arial" panose="020B0604020202020204" pitchFamily="34" charset="0"/>
                          <a:ea typeface="宋体" panose="02010600030101010101" pitchFamily="2" charset="-122"/>
                        </a:rPr>
                        <a:t> B) Partial visibility for partially standardized data contents. (Note 6)</a:t>
                      </a:r>
                      <a:endParaRPr lang="zh-CN" sz="1200" dirty="0">
                        <a:effectLst/>
                        <a:latin typeface="Times New Roman" panose="02020603050405020304" pitchFamily="18" charset="0"/>
                        <a:ea typeface="Malgun Gothic" panose="020B0503020000020004" pitchFamily="34" charset="-127"/>
                      </a:endParaRPr>
                    </a:p>
                    <a:p>
                      <a:pPr>
                        <a:spcAft>
                          <a:spcPts val="0"/>
                        </a:spcAft>
                      </a:pPr>
                      <a:r>
                        <a:rPr lang="en-GB" sz="1100" dirty="0" err="1">
                          <a:effectLst/>
                          <a:latin typeface="Arial" panose="020B0604020202020204" pitchFamily="34" charset="0"/>
                          <a:ea typeface="宋体" panose="02010600030101010101" pitchFamily="2" charset="-122"/>
                        </a:rPr>
                        <a:t>Opt</a:t>
                      </a:r>
                      <a:r>
                        <a:rPr lang="en-GB" sz="1100" dirty="0">
                          <a:effectLst/>
                          <a:latin typeface="Arial" panose="020B0604020202020204" pitchFamily="34" charset="0"/>
                          <a:ea typeface="宋体" panose="02010600030101010101" pitchFamily="2" charset="-122"/>
                        </a:rPr>
                        <a:t> C) No standardized visibility. (Note 6)</a:t>
                      </a:r>
                      <a:endParaRPr lang="zh-CN" sz="12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77201225"/>
                  </a:ext>
                </a:extLst>
              </a:tr>
              <a:tr h="100198">
                <a:tc>
                  <a:txBody>
                    <a:bodyPr/>
                    <a:lstStyle/>
                    <a:p>
                      <a:r>
                        <a:rPr lang="en-GB" sz="1100" b="1">
                          <a:solidFill>
                            <a:srgbClr val="000000"/>
                          </a:solidFill>
                          <a:effectLst/>
                          <a:latin typeface="Arial" panose="020B0604020202020204" pitchFamily="34" charset="0"/>
                          <a:ea typeface="宋体" panose="02010600030101010101" pitchFamily="2" charset="-122"/>
                        </a:rPr>
                        <a:t>Impacted WGs</a:t>
                      </a:r>
                      <a:endParaRPr lang="zh-CN" sz="1200">
                        <a:effectLst/>
                        <a:latin typeface="Times New Roman" panose="02020603050405020304" pitchFamily="18" charset="0"/>
                        <a:ea typeface="Malgun Gothic" panose="020B0503020000020004" pitchFamily="34" charset="-127"/>
                      </a:endParaRPr>
                    </a:p>
                  </a:txBody>
                  <a:tcPr marL="32492" marR="32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r>
                        <a:rPr lang="en-GB" sz="1100" dirty="0">
                          <a:effectLst/>
                          <a:latin typeface="Arial" panose="020B0604020202020204" pitchFamily="34" charset="0"/>
                          <a:ea typeface="宋体" panose="02010600030101010101" pitchFamily="2" charset="-122"/>
                        </a:rPr>
                        <a:t>SA2, SA3, RAN3, RAN2, CT1 and CT3</a:t>
                      </a:r>
                      <a:endParaRPr lang="zh-CN" sz="12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80241762"/>
                  </a:ext>
                </a:extLst>
              </a:tr>
              <a:tr h="500990">
                <a:tc gridSpan="2">
                  <a:txBody>
                    <a:bodyPr/>
                    <a:lstStyle/>
                    <a:p>
                      <a:pPr marL="342900" lvl="0" indent="-342900" fontAlgn="auto" hangingPunct="1">
                        <a:lnSpc>
                          <a:spcPct val="100000"/>
                        </a:lnSpc>
                        <a:spcAft>
                          <a:spcPts val="0"/>
                        </a:spcAft>
                        <a:buFont typeface="Arial" panose="020B0604020202020204" pitchFamily="34" charset="0"/>
                        <a:buChar char="•"/>
                      </a:pPr>
                      <a:r>
                        <a:rPr lang="en-US" sz="1100" dirty="0">
                          <a:effectLst/>
                          <a:latin typeface="Arial" panose="020B0604020202020204" pitchFamily="34" charset="0"/>
                          <a:ea typeface="宋体" panose="02010600030101010101" pitchFamily="2" charset="-122"/>
                          <a:cs typeface="Times New Roman" panose="02020603050405020304" pitchFamily="18" charset="0"/>
                        </a:rPr>
                        <a:t>Note 1: Full controllability: The MNO can manage data transfer to the server for UE-side data collection, without the need of SLA. This includes initiating, terminating, and fully managing data transfer. </a:t>
                      </a:r>
                    </a:p>
                    <a:p>
                      <a:pPr marL="342900" lvl="0" indent="-342900" fontAlgn="auto" hangingPunct="1">
                        <a:lnSpc>
                          <a:spcPct val="100000"/>
                        </a:lnSpc>
                        <a:spcAft>
                          <a:spcPts val="0"/>
                        </a:spcAft>
                        <a:buFont typeface="Arial" panose="020B0604020202020204" pitchFamily="34" charset="0"/>
                        <a:buChar char="•"/>
                      </a:pPr>
                      <a:r>
                        <a:rPr lang="en-US" sz="1100" dirty="0">
                          <a:effectLst/>
                          <a:latin typeface="Arial" panose="020B0604020202020204" pitchFamily="34" charset="0"/>
                          <a:ea typeface="宋体" panose="02010600030101010101" pitchFamily="2" charset="-122"/>
                          <a:cs typeface="Times New Roman" panose="02020603050405020304" pitchFamily="18" charset="0"/>
                        </a:rPr>
                        <a:t>Note 2: Visibility of data content signifies that the MNO can, at least, be aware of, access, and comprehend the data without the need of SLA.</a:t>
                      </a:r>
                    </a:p>
                    <a:p>
                      <a:pPr marL="342900" lvl="0" indent="-342900" fontAlgn="auto" hangingPunct="1">
                        <a:lnSpc>
                          <a:spcPct val="100000"/>
                        </a:lnSpc>
                        <a:spcAft>
                          <a:spcPts val="0"/>
                        </a:spcAft>
                        <a:buFont typeface="Arial" panose="020B0604020202020204" pitchFamily="34" charset="0"/>
                        <a:buChar char="•"/>
                      </a:pPr>
                      <a:r>
                        <a:rPr lang="en-US" sz="1100" dirty="0">
                          <a:effectLst/>
                          <a:latin typeface="Arial" panose="020B0604020202020204" pitchFamily="34" charset="0"/>
                          <a:ea typeface="宋体" panose="02010600030101010101" pitchFamily="2" charset="-122"/>
                          <a:cs typeface="Times New Roman" panose="02020603050405020304" pitchFamily="18" charset="0"/>
                        </a:rPr>
                        <a:t>Note 3: The following options are identified to realize the different levels of data content visibility to the MNO:</a:t>
                      </a:r>
                    </a:p>
                    <a:p>
                      <a:pPr marL="722313" lvl="0" indent="-342900" fontAlgn="auto" hangingPunct="1">
                        <a:lnSpc>
                          <a:spcPct val="100000"/>
                        </a:lnSpc>
                        <a:spcAft>
                          <a:spcPts val="0"/>
                        </a:spcAft>
                        <a:buFont typeface="Arial" panose="020B0604020202020204" pitchFamily="34" charset="0"/>
                        <a:buChar char="•"/>
                      </a:pPr>
                      <a:r>
                        <a:rPr lang="en-US" sz="1100" dirty="0">
                          <a:effectLst/>
                          <a:latin typeface="Arial" panose="020B0604020202020204" pitchFamily="34" charset="0"/>
                          <a:ea typeface="宋体" panose="02010600030101010101" pitchFamily="2" charset="-122"/>
                          <a:cs typeface="Times New Roman" panose="02020603050405020304" pitchFamily="18" charset="0"/>
                        </a:rPr>
                        <a:t>Full visibility for standardized data content.</a:t>
                      </a:r>
                    </a:p>
                    <a:p>
                      <a:pPr marL="722313" lvl="0" indent="-342900" fontAlgn="auto" hangingPunct="1">
                        <a:lnSpc>
                          <a:spcPct val="100000"/>
                        </a:lnSpc>
                        <a:spcAft>
                          <a:spcPts val="0"/>
                        </a:spcAft>
                        <a:buFont typeface="Arial" panose="020B0604020202020204" pitchFamily="34" charset="0"/>
                        <a:buChar char="•"/>
                      </a:pPr>
                      <a:r>
                        <a:rPr lang="en-US" sz="1100" dirty="0">
                          <a:effectLst/>
                          <a:latin typeface="Arial" panose="020B0604020202020204" pitchFamily="34" charset="0"/>
                          <a:ea typeface="宋体" panose="02010600030101010101" pitchFamily="2" charset="-122"/>
                          <a:cs typeface="Times New Roman" panose="02020603050405020304" pitchFamily="18" charset="0"/>
                        </a:rPr>
                        <a:t>Partial visibility for partially standardized data content (e.g. UE proprietary information can be included transparently together with the standardized data message).</a:t>
                      </a:r>
                    </a:p>
                    <a:p>
                      <a:pPr marL="722313" lvl="0" indent="-342900" fontAlgn="auto" hangingPunct="1">
                        <a:lnSpc>
                          <a:spcPct val="100000"/>
                        </a:lnSpc>
                        <a:spcAft>
                          <a:spcPts val="0"/>
                        </a:spcAft>
                        <a:buFont typeface="Arial" panose="020B0604020202020204" pitchFamily="34" charset="0"/>
                        <a:buChar char="•"/>
                      </a:pPr>
                      <a:r>
                        <a:rPr lang="en-US" sz="1100" dirty="0">
                          <a:effectLst/>
                          <a:latin typeface="Arial" panose="020B0604020202020204" pitchFamily="34" charset="0"/>
                          <a:ea typeface="宋体" panose="02010600030101010101" pitchFamily="2" charset="-122"/>
                          <a:cs typeface="Times New Roman" panose="02020603050405020304" pitchFamily="18" charset="0"/>
                        </a:rPr>
                        <a:t>No standardized visibility (e.g. only UE proprietary information can be included transparently).</a:t>
                      </a:r>
                      <a:endParaRPr lang="en-GB" sz="1100" dirty="0">
                        <a:effectLst/>
                        <a:latin typeface="Arial" panose="020B0604020202020204" pitchFamily="34" charset="0"/>
                        <a:ea typeface="宋体" panose="02010600030101010101" pitchFamily="2" charset="-122"/>
                        <a:cs typeface="Times New Roman" panose="02020603050405020304" pitchFamily="18" charset="0"/>
                      </a:endParaRPr>
                    </a:p>
                    <a:p>
                      <a:pPr marL="342900" lvl="0" indent="-342900" fontAlgn="auto" hangingPunct="1">
                        <a:lnSpc>
                          <a:spcPct val="100000"/>
                        </a:lnSpc>
                        <a:spcAft>
                          <a:spcPts val="0"/>
                        </a:spcAft>
                        <a:buFont typeface="Arial" panose="020B0604020202020204" pitchFamily="34" charset="0"/>
                        <a:buChar char="•"/>
                      </a:pPr>
                      <a:r>
                        <a:rPr lang="en-GB" sz="1100" dirty="0">
                          <a:effectLst/>
                          <a:latin typeface="Arial" panose="020B0604020202020204" pitchFamily="34" charset="0"/>
                          <a:ea typeface="宋体" panose="02010600030101010101" pitchFamily="2" charset="-122"/>
                          <a:cs typeface="Times New Roman" panose="02020603050405020304" pitchFamily="18" charset="0"/>
                        </a:rPr>
                        <a:t>Note 4: The potential involvement of NF or other higher layers entities/functionalities should be discussed in other WGs. Impact on the OTT server is not in the scope of RAN2 discussion.</a:t>
                      </a:r>
                      <a:endParaRPr lang="zh-CN" sz="1200" dirty="0">
                        <a:effectLst/>
                        <a:latin typeface="Times New Roman" panose="02020603050405020304" pitchFamily="18" charset="0"/>
                        <a:ea typeface="Malgun Gothic" panose="020B0503020000020004" pitchFamily="34" charset="-127"/>
                        <a:cs typeface="Times New Roman" panose="02020603050405020304" pitchFamily="18" charset="0"/>
                      </a:endParaRPr>
                    </a:p>
                    <a:p>
                      <a:pPr marL="342900" lvl="0" indent="-342900" fontAlgn="auto" hangingPunct="1">
                        <a:lnSpc>
                          <a:spcPct val="100000"/>
                        </a:lnSpc>
                        <a:spcAft>
                          <a:spcPts val="0"/>
                        </a:spcAft>
                        <a:buFont typeface="Arial" panose="020B0604020202020204" pitchFamily="34" charset="0"/>
                        <a:buChar char="•"/>
                      </a:pPr>
                      <a:r>
                        <a:rPr lang="en-US" sz="1100" dirty="0">
                          <a:effectLst/>
                          <a:latin typeface="Arial" panose="020B0604020202020204" pitchFamily="34" charset="0"/>
                          <a:ea typeface="宋体" panose="02010600030101010101" pitchFamily="2" charset="-122"/>
                          <a:cs typeface="Times New Roman" panose="02020603050405020304" pitchFamily="18" charset="0"/>
                        </a:rPr>
                        <a:t>Note 6: RAN2 has not concluded on the need for partial and no visibility options.</a:t>
                      </a:r>
                    </a:p>
                    <a:p>
                      <a:pPr marL="342900" lvl="0" indent="-342900" fontAlgn="auto" hangingPunct="1">
                        <a:lnSpc>
                          <a:spcPct val="100000"/>
                        </a:lnSpc>
                        <a:spcAft>
                          <a:spcPts val="0"/>
                        </a:spcAft>
                        <a:buFont typeface="Arial" panose="020B0604020202020204" pitchFamily="34" charset="0"/>
                        <a:buChar char="•"/>
                      </a:pPr>
                      <a:r>
                        <a:rPr lang="en-US" sz="1100" dirty="0">
                          <a:effectLst/>
                          <a:latin typeface="Arial" panose="020B0604020202020204" pitchFamily="34" charset="0"/>
                          <a:ea typeface="宋体" panose="02010600030101010101" pitchFamily="2" charset="-122"/>
                          <a:cs typeface="Times New Roman" panose="02020603050405020304" pitchFamily="18" charset="0"/>
                        </a:rPr>
                        <a:t>Note 7: RAN2 could not reach consensus on the feasibility of UP solution in options 2 and 3.</a:t>
                      </a:r>
                      <a:endParaRPr lang="zh-CN" sz="12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32492" marR="32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extLst>
                  <a:ext uri="{0D108BD9-81ED-4DB2-BD59-A6C34878D82A}">
                    <a16:rowId xmlns:a16="http://schemas.microsoft.com/office/drawing/2014/main" val="3580563052"/>
                  </a:ext>
                </a:extLst>
              </a:tr>
            </a:tbl>
          </a:graphicData>
        </a:graphic>
      </p:graphicFrame>
      <p:sp>
        <p:nvSpPr>
          <p:cNvPr id="8" name="文本框 7">
            <a:extLst>
              <a:ext uri="{FF2B5EF4-FFF2-40B4-BE49-F238E27FC236}">
                <a16:creationId xmlns:a16="http://schemas.microsoft.com/office/drawing/2014/main" id="{8A88065D-2704-4369-90BA-7FBE8966F89A}"/>
              </a:ext>
            </a:extLst>
          </p:cNvPr>
          <p:cNvSpPr txBox="1"/>
          <p:nvPr/>
        </p:nvSpPr>
        <p:spPr>
          <a:xfrm>
            <a:off x="1734543" y="153607"/>
            <a:ext cx="2843289" cy="307777"/>
          </a:xfrm>
          <a:prstGeom prst="rect">
            <a:avLst/>
          </a:prstGeom>
          <a:noFill/>
        </p:spPr>
        <p:txBody>
          <a:bodyPr wrap="square">
            <a:spAutoFit/>
          </a:bodyPr>
          <a:lstStyle/>
          <a:p>
            <a:r>
              <a:rPr lang="en-US" altLang="zh-CN" sz="1400" b="1" dirty="0"/>
              <a:t>RAN2 agreement for Option 2</a:t>
            </a:r>
            <a:endParaRPr lang="zh-CN" altLang="en-US" sz="1400" b="1" dirty="0"/>
          </a:p>
        </p:txBody>
      </p:sp>
      <p:sp>
        <p:nvSpPr>
          <p:cNvPr id="10" name="文本框 9">
            <a:extLst>
              <a:ext uri="{FF2B5EF4-FFF2-40B4-BE49-F238E27FC236}">
                <a16:creationId xmlns:a16="http://schemas.microsoft.com/office/drawing/2014/main" id="{5371C432-540E-4744-A499-D1903E99E594}"/>
              </a:ext>
            </a:extLst>
          </p:cNvPr>
          <p:cNvSpPr txBox="1"/>
          <p:nvPr/>
        </p:nvSpPr>
        <p:spPr>
          <a:xfrm>
            <a:off x="7903214" y="127782"/>
            <a:ext cx="3544943" cy="307777"/>
          </a:xfrm>
          <a:prstGeom prst="rect">
            <a:avLst/>
          </a:prstGeom>
          <a:noFill/>
        </p:spPr>
        <p:txBody>
          <a:bodyPr wrap="square">
            <a:spAutoFit/>
          </a:bodyPr>
          <a:lstStyle/>
          <a:p>
            <a:r>
              <a:rPr lang="en-US" altLang="zh-CN" sz="1400" b="1" dirty="0"/>
              <a:t>An example of call flow for Option 2</a:t>
            </a:r>
            <a:endParaRPr lang="zh-CN" altLang="en-US" sz="1400" b="1" dirty="0"/>
          </a:p>
        </p:txBody>
      </p:sp>
      <p:graphicFrame>
        <p:nvGraphicFramePr>
          <p:cNvPr id="11" name="表格 10">
            <a:extLst>
              <a:ext uri="{FF2B5EF4-FFF2-40B4-BE49-F238E27FC236}">
                <a16:creationId xmlns:a16="http://schemas.microsoft.com/office/drawing/2014/main" id="{22D02363-2D23-4A65-B8F3-7C5CFAD97B83}"/>
              </a:ext>
            </a:extLst>
          </p:cNvPr>
          <p:cNvGraphicFramePr>
            <a:graphicFrameLocks noGrp="1"/>
          </p:cNvGraphicFramePr>
          <p:nvPr>
            <p:extLst>
              <p:ext uri="{D42A27DB-BD31-4B8C-83A1-F6EECF244321}">
                <p14:modId xmlns:p14="http://schemas.microsoft.com/office/powerpoint/2010/main" val="1451590742"/>
              </p:ext>
            </p:extLst>
          </p:nvPr>
        </p:nvGraphicFramePr>
        <p:xfrm>
          <a:off x="6583680" y="4865221"/>
          <a:ext cx="5537734" cy="1889760"/>
        </p:xfrm>
        <a:graphic>
          <a:graphicData uri="http://schemas.openxmlformats.org/drawingml/2006/table">
            <a:tbl>
              <a:tblPr firstRow="1" bandRow="1">
                <a:tableStyleId>{5C22544A-7EE6-4342-B048-85BDC9FD1C3A}</a:tableStyleId>
              </a:tblPr>
              <a:tblGrid>
                <a:gridCol w="2094534">
                  <a:extLst>
                    <a:ext uri="{9D8B030D-6E8A-4147-A177-3AD203B41FA5}">
                      <a16:colId xmlns:a16="http://schemas.microsoft.com/office/drawing/2014/main" val="1129484013"/>
                    </a:ext>
                  </a:extLst>
                </a:gridCol>
                <a:gridCol w="3443200">
                  <a:extLst>
                    <a:ext uri="{9D8B030D-6E8A-4147-A177-3AD203B41FA5}">
                      <a16:colId xmlns:a16="http://schemas.microsoft.com/office/drawing/2014/main" val="728663465"/>
                    </a:ext>
                  </a:extLst>
                </a:gridCol>
              </a:tblGrid>
              <a:tr h="324784">
                <a:tc>
                  <a:txBody>
                    <a:bodyPr/>
                    <a:lstStyle/>
                    <a:p>
                      <a:pPr algn="ctr"/>
                      <a:r>
                        <a:rPr lang="en-US" sz="1400" dirty="0"/>
                        <a:t>Data integrity and confidentiality</a:t>
                      </a:r>
                    </a:p>
                  </a:txBody>
                  <a:tcPr/>
                </a:tc>
                <a:tc>
                  <a:txBody>
                    <a:bodyPr/>
                    <a:lstStyle/>
                    <a:p>
                      <a:pPr algn="ctr"/>
                      <a:r>
                        <a:rPr lang="en-US" sz="1400" dirty="0"/>
                        <a:t>Privacy, anonymity and user consent</a:t>
                      </a:r>
                    </a:p>
                  </a:txBody>
                  <a:tcPr/>
                </a:tc>
                <a:extLst>
                  <a:ext uri="{0D108BD9-81ED-4DB2-BD59-A6C34878D82A}">
                    <a16:rowId xmlns:a16="http://schemas.microsoft.com/office/drawing/2014/main" val="1948648314"/>
                  </a:ext>
                </a:extLst>
              </a:tr>
              <a:tr h="1190491">
                <a:tc>
                  <a:txBody>
                    <a:bodyPr/>
                    <a:lstStyle/>
                    <a:p>
                      <a:r>
                        <a:rPr lang="en-US" altLang="zh-CN" sz="1200" kern="1200" dirty="0">
                          <a:solidFill>
                            <a:srgbClr val="0070C0"/>
                          </a:solidFill>
                          <a:latin typeface="Arial" panose="020B0604020202020204" pitchFamily="34" charset="0"/>
                          <a:ea typeface="+mn-ea"/>
                          <a:cs typeface="Arial" panose="020B0604020202020204" pitchFamily="34" charset="0"/>
                        </a:rPr>
                        <a:t>CP tunnel: </a:t>
                      </a:r>
                    </a:p>
                    <a:p>
                      <a:pPr marL="182563" indent="0"/>
                      <a:r>
                        <a:rPr lang="en-US" altLang="zh-CN" sz="1200" kern="1200" dirty="0">
                          <a:solidFill>
                            <a:srgbClr val="0070C0"/>
                          </a:solidFill>
                          <a:latin typeface="Arial" panose="020B0604020202020204" pitchFamily="34" charset="0"/>
                          <a:ea typeface="+mn-ea"/>
                          <a:cs typeface="Arial" panose="020B0604020202020204" pitchFamily="34" charset="0"/>
                        </a:rPr>
                        <a:t>UE-&gt;AMF: reuse NAS security </a:t>
                      </a:r>
                    </a:p>
                    <a:p>
                      <a:pPr marL="182563" indent="0"/>
                      <a:r>
                        <a:rPr lang="en-US" altLang="zh-CN" sz="1200" kern="1200" dirty="0">
                          <a:solidFill>
                            <a:srgbClr val="0070C0"/>
                          </a:solidFill>
                          <a:latin typeface="Arial" panose="020B0604020202020204" pitchFamily="34" charset="0"/>
                          <a:ea typeface="+mn-ea"/>
                          <a:cs typeface="Arial" panose="020B0604020202020204" pitchFamily="34" charset="0"/>
                        </a:rPr>
                        <a:t>AMF-&gt;consumer: reuse SBA security</a:t>
                      </a:r>
                    </a:p>
                    <a:p>
                      <a:r>
                        <a:rPr lang="en-US" altLang="zh-CN" sz="1200" kern="1200" dirty="0">
                          <a:solidFill>
                            <a:srgbClr val="0070C0"/>
                          </a:solidFill>
                          <a:latin typeface="Arial" panose="020B0604020202020204" pitchFamily="34" charset="0"/>
                          <a:ea typeface="+mn-ea"/>
                          <a:cs typeface="Arial" panose="020B0604020202020204" pitchFamily="34" charset="0"/>
                        </a:rPr>
                        <a:t>UP tunnel: </a:t>
                      </a:r>
                    </a:p>
                    <a:p>
                      <a:pPr marL="182563" indent="0"/>
                      <a:r>
                        <a:rPr lang="en-US" altLang="zh-CN" sz="1200" kern="1200" dirty="0">
                          <a:solidFill>
                            <a:srgbClr val="0070C0"/>
                          </a:solidFill>
                          <a:latin typeface="Arial" panose="020B0604020202020204" pitchFamily="34" charset="0"/>
                          <a:ea typeface="+mn-ea"/>
                          <a:cs typeface="Arial" panose="020B0604020202020204" pitchFamily="34" charset="0"/>
                        </a:rPr>
                        <a:t>The same with 1b</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rgbClr val="0070C0"/>
                          </a:solidFill>
                          <a:latin typeface="Arial" panose="020B0604020202020204" pitchFamily="34" charset="0"/>
                          <a:ea typeface="+mn-ea"/>
                          <a:cs typeface="Arial" panose="020B0604020202020204" pitchFamily="34" charset="0"/>
                        </a:rPr>
                        <a:t>As MNO has controllability and visibility (MNO is data controller and user consents reported data), the requirements in Annex V of TS 33.501 is applied. The CN NFs (e.g. AMF, DCNF) can be user consent enforcement point.</a:t>
                      </a:r>
                    </a:p>
                  </a:txBody>
                  <a:tcPr/>
                </a:tc>
                <a:extLst>
                  <a:ext uri="{0D108BD9-81ED-4DB2-BD59-A6C34878D82A}">
                    <a16:rowId xmlns:a16="http://schemas.microsoft.com/office/drawing/2014/main" val="3561312695"/>
                  </a:ext>
                </a:extLst>
              </a:tr>
            </a:tbl>
          </a:graphicData>
        </a:graphic>
      </p:graphicFrame>
      <p:sp>
        <p:nvSpPr>
          <p:cNvPr id="13" name="文本框 12">
            <a:extLst>
              <a:ext uri="{FF2B5EF4-FFF2-40B4-BE49-F238E27FC236}">
                <a16:creationId xmlns:a16="http://schemas.microsoft.com/office/drawing/2014/main" id="{158A0046-72FE-4675-BC8E-C92B9942B727}"/>
              </a:ext>
            </a:extLst>
          </p:cNvPr>
          <p:cNvSpPr txBox="1"/>
          <p:nvPr/>
        </p:nvSpPr>
        <p:spPr>
          <a:xfrm>
            <a:off x="8343137" y="4495889"/>
            <a:ext cx="2866096" cy="369332"/>
          </a:xfrm>
          <a:prstGeom prst="rect">
            <a:avLst/>
          </a:prstGeom>
          <a:noFill/>
        </p:spPr>
        <p:txBody>
          <a:bodyPr wrap="square">
            <a:spAutoFit/>
          </a:bodyPr>
          <a:lstStyle/>
          <a:p>
            <a:r>
              <a:rPr lang="en-US" altLang="zh-CN" dirty="0">
                <a:latin typeface="Calibri" panose="020F0502020204030204" pitchFamily="34" charset="0"/>
                <a:cs typeface="Calibri" panose="020F0502020204030204" pitchFamily="34" charset="0"/>
              </a:rPr>
              <a:t>Analysis for option 2</a:t>
            </a:r>
            <a:endParaRPr lang="zh-CN" altLang="en-US" dirty="0"/>
          </a:p>
        </p:txBody>
      </p:sp>
      <p:graphicFrame>
        <p:nvGraphicFramePr>
          <p:cNvPr id="12" name="对象 11">
            <a:extLst>
              <a:ext uri="{FF2B5EF4-FFF2-40B4-BE49-F238E27FC236}">
                <a16:creationId xmlns:a16="http://schemas.microsoft.com/office/drawing/2014/main" id="{74A19495-993A-4D95-B8FB-86909D63419F}"/>
              </a:ext>
            </a:extLst>
          </p:cNvPr>
          <p:cNvGraphicFramePr>
            <a:graphicFrameLocks noChangeAspect="1"/>
          </p:cNvGraphicFramePr>
          <p:nvPr>
            <p:extLst>
              <p:ext uri="{D42A27DB-BD31-4B8C-83A1-F6EECF244321}">
                <p14:modId xmlns:p14="http://schemas.microsoft.com/office/powerpoint/2010/main" val="307052865"/>
              </p:ext>
            </p:extLst>
          </p:nvPr>
        </p:nvGraphicFramePr>
        <p:xfrm>
          <a:off x="6285322" y="461384"/>
          <a:ext cx="6113583" cy="3768274"/>
        </p:xfrm>
        <a:graphic>
          <a:graphicData uri="http://schemas.openxmlformats.org/presentationml/2006/ole">
            <mc:AlternateContent xmlns:mc="http://schemas.openxmlformats.org/markup-compatibility/2006">
              <mc:Choice xmlns:v="urn:schemas-microsoft-com:vml" Requires="v">
                <p:oleObj spid="_x0000_s11278" name="Visio" r:id="rId3" imgW="11436181" imgH="7435673" progId="Visio.Drawing.15">
                  <p:embed/>
                </p:oleObj>
              </mc:Choice>
              <mc:Fallback>
                <p:oleObj name="Visio" r:id="rId3" imgW="11436181" imgH="7435673" progId="Visio.Drawing.15">
                  <p:embed/>
                  <p:pic>
                    <p:nvPicPr>
                      <p:cNvPr id="5" name="对象 4">
                        <a:extLst>
                          <a:ext uri="{FF2B5EF4-FFF2-40B4-BE49-F238E27FC236}">
                            <a16:creationId xmlns:a16="http://schemas.microsoft.com/office/drawing/2014/main" id="{DBF1EE70-8804-4FBF-9B5D-28E54AE7483F}"/>
                          </a:ext>
                        </a:extLst>
                      </p:cNvPr>
                      <p:cNvPicPr>
                        <a:picLocks noChangeAspect="1" noChangeArrowheads="1"/>
                      </p:cNvPicPr>
                      <p:nvPr/>
                    </p:nvPicPr>
                    <p:blipFill>
                      <a:blip r:embed="rId4"/>
                      <a:srcRect/>
                      <a:stretch>
                        <a:fillRect/>
                      </a:stretch>
                    </p:blipFill>
                    <p:spPr bwMode="auto">
                      <a:xfrm>
                        <a:off x="6285322" y="461384"/>
                        <a:ext cx="6113583" cy="3768274"/>
                      </a:xfrm>
                      <a:prstGeom prst="rect">
                        <a:avLst/>
                      </a:prstGeom>
                      <a:noFill/>
                    </p:spPr>
                  </p:pic>
                </p:oleObj>
              </mc:Fallback>
            </mc:AlternateContent>
          </a:graphicData>
        </a:graphic>
      </p:graphicFrame>
      <p:sp>
        <p:nvSpPr>
          <p:cNvPr id="14" name="副标题 2">
            <a:extLst>
              <a:ext uri="{FF2B5EF4-FFF2-40B4-BE49-F238E27FC236}">
                <a16:creationId xmlns:a16="http://schemas.microsoft.com/office/drawing/2014/main" id="{18096352-19EF-4C1D-970E-12E0922E4EE0}"/>
              </a:ext>
            </a:extLst>
          </p:cNvPr>
          <p:cNvSpPr txBox="1">
            <a:spLocks/>
          </p:cNvSpPr>
          <p:nvPr/>
        </p:nvSpPr>
        <p:spPr>
          <a:xfrm>
            <a:off x="70586" y="-52164"/>
            <a:ext cx="9144000" cy="49550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altLang="zh-CN" sz="2000" dirty="0">
                <a:latin typeface="Calibri" panose="020F0502020204030204" pitchFamily="34" charset="0"/>
                <a:cs typeface="Calibri" panose="020F0502020204030204" pitchFamily="34" charset="0"/>
              </a:rPr>
              <a:t>Analysis for Option 2</a:t>
            </a:r>
            <a:endParaRPr lang="zh-CN" altLang="en-US" sz="2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576166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a:extLst>
              <a:ext uri="{FF2B5EF4-FFF2-40B4-BE49-F238E27FC236}">
                <a16:creationId xmlns:a16="http://schemas.microsoft.com/office/drawing/2014/main" id="{26700CAF-146D-47BB-AB7D-038B8B49DFF6}"/>
              </a:ext>
            </a:extLst>
          </p:cNvPr>
          <p:cNvGraphicFramePr>
            <a:graphicFrameLocks noGrp="1"/>
          </p:cNvGraphicFramePr>
          <p:nvPr>
            <p:extLst>
              <p:ext uri="{D42A27DB-BD31-4B8C-83A1-F6EECF244321}">
                <p14:modId xmlns:p14="http://schemas.microsoft.com/office/powerpoint/2010/main" val="3167104287"/>
              </p:ext>
            </p:extLst>
          </p:nvPr>
        </p:nvGraphicFramePr>
        <p:xfrm>
          <a:off x="70586" y="443345"/>
          <a:ext cx="6368697" cy="6235436"/>
        </p:xfrm>
        <a:graphic>
          <a:graphicData uri="http://schemas.openxmlformats.org/drawingml/2006/table">
            <a:tbl>
              <a:tblPr firstRow="1" firstCol="1" bandRow="1"/>
              <a:tblGrid>
                <a:gridCol w="2741825">
                  <a:extLst>
                    <a:ext uri="{9D8B030D-6E8A-4147-A177-3AD203B41FA5}">
                      <a16:colId xmlns:a16="http://schemas.microsoft.com/office/drawing/2014/main" val="1754520592"/>
                    </a:ext>
                  </a:extLst>
                </a:gridCol>
                <a:gridCol w="3626872">
                  <a:extLst>
                    <a:ext uri="{9D8B030D-6E8A-4147-A177-3AD203B41FA5}">
                      <a16:colId xmlns:a16="http://schemas.microsoft.com/office/drawing/2014/main" val="1859622891"/>
                    </a:ext>
                  </a:extLst>
                </a:gridCol>
              </a:tblGrid>
              <a:tr h="155109">
                <a:tc>
                  <a:txBody>
                    <a:bodyPr/>
                    <a:lstStyle/>
                    <a:p>
                      <a:r>
                        <a:rPr lang="en-GB" sz="1200" b="1">
                          <a:effectLst/>
                          <a:latin typeface="Arial" panose="020B0604020202020204" pitchFamily="34" charset="0"/>
                          <a:ea typeface="宋体" panose="02010600030101010101" pitchFamily="2" charset="-122"/>
                        </a:rPr>
                        <a:t>              Option</a:t>
                      </a:r>
                      <a:endParaRPr lang="zh-CN" sz="1400">
                        <a:effectLst/>
                        <a:latin typeface="Times New Roman" panose="02020603050405020304" pitchFamily="18" charset="0"/>
                        <a:ea typeface="Malgun Gothic" panose="020B0503020000020004" pitchFamily="34" charset="-127"/>
                      </a:endParaRPr>
                    </a:p>
                    <a:p>
                      <a:r>
                        <a:rPr lang="en-GB" sz="1200" b="1">
                          <a:effectLst/>
                          <a:latin typeface="Arial" panose="020B0604020202020204" pitchFamily="34" charset="0"/>
                          <a:ea typeface="宋体" panose="02010600030101010101" pitchFamily="2" charset="-122"/>
                        </a:rPr>
                        <a:t> </a:t>
                      </a:r>
                      <a:endParaRPr lang="zh-CN" sz="1400">
                        <a:effectLst/>
                        <a:latin typeface="Times New Roman" panose="02020603050405020304" pitchFamily="18" charset="0"/>
                        <a:ea typeface="Malgun Gothic" panose="020B0503020000020004" pitchFamily="34" charset="-127"/>
                      </a:endParaRPr>
                    </a:p>
                    <a:p>
                      <a:r>
                        <a:rPr lang="en-GB" sz="1200" b="1">
                          <a:effectLst/>
                          <a:latin typeface="Arial" panose="020B0604020202020204" pitchFamily="34" charset="0"/>
                          <a:ea typeface="宋体" panose="02010600030101010101" pitchFamily="2" charset="-122"/>
                        </a:rPr>
                        <a:t> </a:t>
                      </a:r>
                      <a:endParaRPr lang="zh-CN" sz="1400">
                        <a:effectLst/>
                        <a:latin typeface="Times New Roman" panose="02020603050405020304" pitchFamily="18" charset="0"/>
                        <a:ea typeface="Malgun Gothic" panose="020B0503020000020004" pitchFamily="34" charset="-127"/>
                      </a:endParaRPr>
                    </a:p>
                    <a:p>
                      <a:r>
                        <a:rPr lang="en-GB" sz="1200" b="1">
                          <a:effectLst/>
                          <a:latin typeface="Arial" panose="020B0604020202020204" pitchFamily="34" charset="0"/>
                          <a:ea typeface="宋体" panose="02010600030101010101" pitchFamily="2" charset="-122"/>
                        </a:rPr>
                        <a:t> </a:t>
                      </a:r>
                      <a:endParaRPr lang="zh-CN" sz="1400">
                        <a:effectLst/>
                        <a:latin typeface="Times New Roman" panose="02020603050405020304" pitchFamily="18" charset="0"/>
                        <a:ea typeface="Malgun Gothic" panose="020B0503020000020004" pitchFamily="34" charset="-127"/>
                      </a:endParaRPr>
                    </a:p>
                    <a:p>
                      <a:r>
                        <a:rPr lang="en-GB" sz="1200" b="1">
                          <a:solidFill>
                            <a:srgbClr val="000000"/>
                          </a:solidFill>
                          <a:effectLst/>
                          <a:latin typeface="Arial" panose="020B0604020202020204" pitchFamily="34" charset="0"/>
                          <a:ea typeface="宋体" panose="02010600030101010101" pitchFamily="2" charset="-122"/>
                        </a:rPr>
                        <a:t>Aspect</a:t>
                      </a:r>
                      <a:endParaRPr lang="zh-CN" sz="1400">
                        <a:effectLst/>
                        <a:latin typeface="Times New Roman" panose="02020603050405020304" pitchFamily="18" charset="0"/>
                        <a:ea typeface="Malgun Gothic" panose="020B0503020000020004" pitchFamily="34" charset="-127"/>
                      </a:endParaRPr>
                    </a:p>
                  </a:txBody>
                  <a:tcPr marL="32492" marR="32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D9D9D9"/>
                    </a:solidFill>
                  </a:tcPr>
                </a:tc>
                <a:tc>
                  <a:txBody>
                    <a:bodyPr/>
                    <a:lstStyle/>
                    <a:p>
                      <a:pPr algn="ctr"/>
                      <a:r>
                        <a:rPr lang="en-GB" sz="1200" b="1" dirty="0">
                          <a:solidFill>
                            <a:srgbClr val="000000"/>
                          </a:solidFill>
                          <a:effectLst/>
                          <a:latin typeface="Arial" panose="020B0604020202020204" pitchFamily="34" charset="0"/>
                          <a:ea typeface="宋体" panose="02010600030101010101" pitchFamily="2" charset="-122"/>
                        </a:rPr>
                        <a:t>Option 3)</a:t>
                      </a:r>
                      <a:endParaRPr lang="zh-CN" sz="1400" dirty="0">
                        <a:effectLst/>
                        <a:latin typeface="Times New Roman" panose="02020603050405020304" pitchFamily="18" charset="0"/>
                        <a:ea typeface="Malgun Gothic" panose="020B0503020000020004" pitchFamily="34" charset="-127"/>
                      </a:endParaRPr>
                    </a:p>
                  </a:txBody>
                  <a:tcPr marL="32492" marR="32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142471695"/>
                  </a:ext>
                </a:extLst>
              </a:tr>
              <a:tr h="200396">
                <a:tc>
                  <a:txBody>
                    <a:bodyPr/>
                    <a:lstStyle/>
                    <a:p>
                      <a:r>
                        <a:rPr lang="en-GB" sz="1100" b="1" dirty="0">
                          <a:solidFill>
                            <a:srgbClr val="000000"/>
                          </a:solidFill>
                          <a:effectLst/>
                          <a:latin typeface="Arial" panose="020B0604020202020204" pitchFamily="34" charset="0"/>
                          <a:ea typeface="宋体" panose="02010600030101010101" pitchFamily="2" charset="-122"/>
                        </a:rPr>
                        <a:t>First termination entity</a:t>
                      </a:r>
                      <a:endParaRPr lang="zh-CN" sz="1200" dirty="0">
                        <a:effectLst/>
                        <a:latin typeface="Times New Roman" panose="02020603050405020304" pitchFamily="18" charset="0"/>
                        <a:ea typeface="Malgun Gothic" panose="020B0503020000020004" pitchFamily="34" charset="-127"/>
                      </a:endParaRPr>
                    </a:p>
                  </a:txBody>
                  <a:tcPr marL="32492" marR="32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228600" indent="-228600" fontAlgn="base" hangingPunct="0">
                        <a:spcAft>
                          <a:spcPts val="0"/>
                        </a:spcAft>
                      </a:pPr>
                      <a:r>
                        <a:rPr lang="en-GB" sz="1050" dirty="0">
                          <a:effectLst/>
                          <a:latin typeface="Arial" panose="020B0604020202020204" pitchFamily="34" charset="0"/>
                          <a:ea typeface="宋体" panose="02010600030101010101" pitchFamily="2" charset="-122"/>
                        </a:rPr>
                        <a:t>Inside OAM domain</a:t>
                      </a:r>
                      <a:endParaRPr lang="zh-CN" sz="11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35675295"/>
                  </a:ext>
                </a:extLst>
              </a:tr>
              <a:tr h="200396">
                <a:tc>
                  <a:txBody>
                    <a:bodyPr/>
                    <a:lstStyle/>
                    <a:p>
                      <a:r>
                        <a:rPr lang="en-GB" sz="1100" b="1" dirty="0">
                          <a:solidFill>
                            <a:srgbClr val="000000"/>
                          </a:solidFill>
                          <a:effectLst/>
                          <a:latin typeface="Arial" panose="020B0604020202020204" pitchFamily="34" charset="0"/>
                          <a:ea typeface="宋体" panose="02010600030101010101" pitchFamily="2" charset="-122"/>
                        </a:rPr>
                        <a:t>AI/ML-specific Data Transfer Path</a:t>
                      </a:r>
                      <a:endParaRPr lang="zh-CN" sz="1200" dirty="0">
                        <a:effectLst/>
                        <a:latin typeface="Times New Roman" panose="02020603050405020304" pitchFamily="18" charset="0"/>
                        <a:ea typeface="Malgun Gothic" panose="020B0503020000020004" pitchFamily="34" charset="-127"/>
                      </a:endParaRPr>
                    </a:p>
                  </a:txBody>
                  <a:tcPr marL="32492" marR="32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spcAft>
                          <a:spcPts val="0"/>
                        </a:spcAft>
                      </a:pPr>
                      <a:r>
                        <a:rPr lang="en-GB" sz="1050" dirty="0">
                          <a:effectLst/>
                          <a:highlight>
                            <a:srgbClr val="FFFF00"/>
                          </a:highlight>
                          <a:latin typeface="Arial" panose="020B0604020202020204" pitchFamily="34" charset="0"/>
                          <a:ea typeface="宋体" panose="02010600030101010101" pitchFamily="2" charset="-122"/>
                        </a:rPr>
                        <a:t>UE-&gt; </a:t>
                      </a:r>
                      <a:r>
                        <a:rPr lang="en-GB" sz="1050" dirty="0" err="1">
                          <a:effectLst/>
                          <a:highlight>
                            <a:srgbClr val="FFFF00"/>
                          </a:highlight>
                          <a:latin typeface="Arial" panose="020B0604020202020204" pitchFamily="34" charset="0"/>
                          <a:ea typeface="宋体" panose="02010600030101010101" pitchFamily="2" charset="-122"/>
                        </a:rPr>
                        <a:t>gNB</a:t>
                      </a:r>
                      <a:r>
                        <a:rPr lang="en-GB" sz="1050" dirty="0">
                          <a:effectLst/>
                          <a:highlight>
                            <a:srgbClr val="FFFF00"/>
                          </a:highlight>
                          <a:latin typeface="Arial" panose="020B0604020202020204" pitchFamily="34" charset="0"/>
                          <a:ea typeface="宋体" panose="02010600030101010101" pitchFamily="2" charset="-122"/>
                        </a:rPr>
                        <a:t>-&gt;OAM -&gt; Server </a:t>
                      </a:r>
                      <a:r>
                        <a:rPr lang="en-GB" sz="1050" dirty="0">
                          <a:effectLst/>
                          <a:latin typeface="Arial" panose="020B0604020202020204" pitchFamily="34" charset="0"/>
                          <a:ea typeface="宋体" panose="02010600030101010101" pitchFamily="2" charset="-122"/>
                        </a:rPr>
                        <a:t>for data collection for UE-side model training/OTT server</a:t>
                      </a:r>
                      <a:r>
                        <a:rPr lang="en-US" sz="1100" dirty="0">
                          <a:effectLst/>
                          <a:latin typeface="Times New Roman" panose="02020603050405020304" pitchFamily="18" charset="0"/>
                          <a:ea typeface="Malgun Gothic" panose="020B0503020000020004" pitchFamily="34" charset="-127"/>
                        </a:rPr>
                        <a:t> </a:t>
                      </a:r>
                      <a:r>
                        <a:rPr lang="en-GB" sz="1050" dirty="0">
                          <a:effectLst/>
                          <a:latin typeface="Arial" panose="020B0604020202020204" pitchFamily="34" charset="0"/>
                          <a:ea typeface="宋体" panose="02010600030101010101" pitchFamily="2" charset="-122"/>
                        </a:rPr>
                        <a:t>(Note 4)</a:t>
                      </a:r>
                      <a:endParaRPr lang="zh-CN" sz="11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86932686"/>
                  </a:ext>
                </a:extLst>
              </a:tr>
              <a:tr h="100198">
                <a:tc>
                  <a:txBody>
                    <a:bodyPr/>
                    <a:lstStyle/>
                    <a:p>
                      <a:r>
                        <a:rPr lang="en-GB" sz="1100" b="1">
                          <a:solidFill>
                            <a:srgbClr val="000000"/>
                          </a:solidFill>
                          <a:effectLst/>
                          <a:latin typeface="Arial" panose="020B0604020202020204" pitchFamily="34" charset="0"/>
                          <a:ea typeface="宋体" panose="02010600030101010101" pitchFamily="2" charset="-122"/>
                        </a:rPr>
                        <a:t>UP/CP tunnel</a:t>
                      </a:r>
                      <a:endParaRPr lang="zh-CN" sz="1200">
                        <a:effectLst/>
                        <a:latin typeface="Times New Roman" panose="02020603050405020304" pitchFamily="18" charset="0"/>
                        <a:ea typeface="Malgun Gothic" panose="020B0503020000020004" pitchFamily="34" charset="-127"/>
                      </a:endParaRPr>
                    </a:p>
                  </a:txBody>
                  <a:tcPr marL="32492" marR="32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spcAft>
                          <a:spcPts val="0"/>
                        </a:spcAft>
                      </a:pPr>
                      <a:r>
                        <a:rPr lang="en-GB" sz="1050" dirty="0">
                          <a:effectLst/>
                          <a:latin typeface="Arial" panose="020B0604020202020204" pitchFamily="34" charset="0"/>
                          <a:ea typeface="宋体" panose="02010600030101010101" pitchFamily="2" charset="-122"/>
                        </a:rPr>
                        <a:t>CP tunnel (provided that the data volume remains within the </a:t>
                      </a:r>
                      <a:r>
                        <a:rPr lang="en-GB" sz="1050" dirty="0">
                          <a:effectLst/>
                          <a:highlight>
                            <a:srgbClr val="FFFF00"/>
                          </a:highlight>
                          <a:latin typeface="Arial" panose="020B0604020202020204" pitchFamily="34" charset="0"/>
                          <a:ea typeface="宋体" panose="02010600030101010101" pitchFamily="2" charset="-122"/>
                        </a:rPr>
                        <a:t>RRC</a:t>
                      </a:r>
                      <a:r>
                        <a:rPr lang="en-GB" sz="1050" dirty="0">
                          <a:effectLst/>
                          <a:latin typeface="Arial" panose="020B0604020202020204" pitchFamily="34" charset="0"/>
                          <a:ea typeface="宋体" panose="02010600030101010101" pitchFamily="2" charset="-122"/>
                        </a:rPr>
                        <a:t> signalling capacity)</a:t>
                      </a:r>
                      <a:endParaRPr lang="zh-CN" sz="1100" dirty="0">
                        <a:effectLst/>
                        <a:latin typeface="Times New Roman" panose="02020603050405020304" pitchFamily="18" charset="0"/>
                        <a:ea typeface="Malgun Gothic" panose="020B0503020000020004" pitchFamily="34" charset="-127"/>
                      </a:endParaRPr>
                    </a:p>
                    <a:p>
                      <a:pPr fontAlgn="base" hangingPunct="0">
                        <a:spcAft>
                          <a:spcPts val="0"/>
                        </a:spcAft>
                      </a:pPr>
                      <a:r>
                        <a:rPr lang="en-GB" sz="1050" dirty="0">
                          <a:effectLst/>
                          <a:latin typeface="Arial" panose="020B0604020202020204" pitchFamily="34" charset="0"/>
                          <a:ea typeface="宋体" panose="02010600030101010101" pitchFamily="2" charset="-122"/>
                        </a:rPr>
                        <a:t>FFS: UP tunnel (Note 7)</a:t>
                      </a:r>
                      <a:endParaRPr lang="zh-CN" sz="11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13087316"/>
                  </a:ext>
                </a:extLst>
              </a:tr>
              <a:tr h="124240">
                <a:tc>
                  <a:txBody>
                    <a:bodyPr/>
                    <a:lstStyle/>
                    <a:p>
                      <a:r>
                        <a:rPr lang="en-GB" sz="1100" b="1">
                          <a:solidFill>
                            <a:srgbClr val="000000"/>
                          </a:solidFill>
                          <a:effectLst/>
                          <a:latin typeface="Arial" panose="020B0604020202020204" pitchFamily="34" charset="0"/>
                          <a:ea typeface="宋体" panose="02010600030101010101" pitchFamily="2" charset="-122"/>
                        </a:rPr>
                        <a:t>Protocol layer for data transfer</a:t>
                      </a:r>
                      <a:endParaRPr lang="zh-CN" sz="1200">
                        <a:effectLst/>
                        <a:latin typeface="Times New Roman" panose="02020603050405020304" pitchFamily="18" charset="0"/>
                        <a:ea typeface="Malgun Gothic" panose="020B0503020000020004" pitchFamily="34" charset="-127"/>
                      </a:endParaRPr>
                    </a:p>
                  </a:txBody>
                  <a:tcPr marL="32492" marR="32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spcAft>
                          <a:spcPts val="0"/>
                        </a:spcAft>
                      </a:pPr>
                      <a:r>
                        <a:rPr lang="en-GB" sz="1050" dirty="0">
                          <a:effectLst/>
                          <a:highlight>
                            <a:srgbClr val="FFFF00"/>
                          </a:highlight>
                          <a:latin typeface="Arial" panose="020B0604020202020204" pitchFamily="34" charset="0"/>
                          <a:ea typeface="宋体" panose="02010600030101010101" pitchFamily="2" charset="-122"/>
                        </a:rPr>
                        <a:t>RRC layer</a:t>
                      </a:r>
                      <a:r>
                        <a:rPr lang="en-GB" sz="1050" dirty="0">
                          <a:effectLst/>
                          <a:latin typeface="Arial" panose="020B0604020202020204" pitchFamily="34" charset="0"/>
                          <a:ea typeface="宋体" panose="02010600030101010101" pitchFamily="2" charset="-122"/>
                        </a:rPr>
                        <a:t> for CP tunnel</a:t>
                      </a:r>
                      <a:endParaRPr lang="zh-CN" sz="1100" dirty="0">
                        <a:effectLst/>
                        <a:latin typeface="Times New Roman" panose="02020603050405020304" pitchFamily="18" charset="0"/>
                        <a:ea typeface="Malgun Gothic" panose="020B0503020000020004" pitchFamily="34" charset="-127"/>
                      </a:endParaRPr>
                    </a:p>
                    <a:p>
                      <a:pPr fontAlgn="base" hangingPunct="0">
                        <a:spcAft>
                          <a:spcPts val="0"/>
                        </a:spcAft>
                      </a:pPr>
                      <a:r>
                        <a:rPr lang="en-GB" sz="1050" dirty="0">
                          <a:effectLst/>
                          <a:latin typeface="Arial" panose="020B0604020202020204" pitchFamily="34" charset="0"/>
                          <a:ea typeface="宋体" panose="02010600030101010101" pitchFamily="2" charset="-122"/>
                        </a:rPr>
                        <a:t>FFS: the protocol layer for UP tunnel</a:t>
                      </a:r>
                      <a:endParaRPr lang="zh-CN" sz="11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26638068"/>
                  </a:ext>
                </a:extLst>
              </a:tr>
              <a:tr h="200396">
                <a:tc>
                  <a:txBody>
                    <a:bodyPr/>
                    <a:lstStyle/>
                    <a:p>
                      <a:r>
                        <a:rPr lang="en-GB" sz="1100" b="1" dirty="0">
                          <a:solidFill>
                            <a:srgbClr val="000000"/>
                          </a:solidFill>
                          <a:effectLst/>
                          <a:latin typeface="Arial" panose="020B0604020202020204" pitchFamily="34" charset="0"/>
                          <a:ea typeface="宋体" panose="02010600030101010101" pitchFamily="2" charset="-122"/>
                        </a:rPr>
                        <a:t>Controllability of MNO on data transfer (Note 1)</a:t>
                      </a:r>
                      <a:endParaRPr lang="zh-CN" sz="1200" dirty="0">
                        <a:effectLst/>
                        <a:latin typeface="Times New Roman" panose="02020603050405020304" pitchFamily="18" charset="0"/>
                        <a:ea typeface="Malgun Gothic" panose="020B0503020000020004" pitchFamily="34" charset="-127"/>
                      </a:endParaRPr>
                    </a:p>
                  </a:txBody>
                  <a:tcPr marL="32492" marR="32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228600" indent="-228600" fontAlgn="base" hangingPunct="0">
                        <a:spcAft>
                          <a:spcPts val="0"/>
                        </a:spcAft>
                      </a:pPr>
                      <a:r>
                        <a:rPr lang="en-GB" sz="1050" dirty="0">
                          <a:effectLst/>
                          <a:latin typeface="Arial" panose="020B0604020202020204" pitchFamily="34" charset="0"/>
                          <a:ea typeface="宋体" panose="02010600030101010101" pitchFamily="2" charset="-122"/>
                        </a:rPr>
                        <a:t>Full controllability</a:t>
                      </a:r>
                      <a:endParaRPr lang="zh-CN" sz="11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24459779"/>
                  </a:ext>
                </a:extLst>
              </a:tr>
              <a:tr h="100198">
                <a:tc>
                  <a:txBody>
                    <a:bodyPr/>
                    <a:lstStyle/>
                    <a:p>
                      <a:r>
                        <a:rPr lang="en-GB" sz="1100" b="1" dirty="0">
                          <a:solidFill>
                            <a:srgbClr val="000000"/>
                          </a:solidFill>
                          <a:effectLst/>
                          <a:latin typeface="Arial" panose="020B0604020202020204" pitchFamily="34" charset="0"/>
                          <a:ea typeface="宋体" panose="02010600030101010101" pitchFamily="2" charset="-122"/>
                        </a:rPr>
                        <a:t>Solution for network controllability</a:t>
                      </a:r>
                      <a:endParaRPr lang="zh-CN" sz="1200" dirty="0">
                        <a:effectLst/>
                        <a:latin typeface="Times New Roman" panose="02020603050405020304" pitchFamily="18" charset="0"/>
                        <a:ea typeface="Malgun Gothic" panose="020B0503020000020004" pitchFamily="34" charset="-127"/>
                      </a:endParaRPr>
                    </a:p>
                  </a:txBody>
                  <a:tcPr marL="32492" marR="32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228600" indent="-228600" fontAlgn="base" hangingPunct="0">
                        <a:spcAft>
                          <a:spcPts val="0"/>
                        </a:spcAft>
                      </a:pPr>
                      <a:r>
                        <a:rPr lang="en-GB" sz="1050" dirty="0">
                          <a:effectLst/>
                          <a:latin typeface="Arial" panose="020B0604020202020204" pitchFamily="34" charset="0"/>
                          <a:ea typeface="宋体" panose="02010600030101010101" pitchFamily="2" charset="-122"/>
                        </a:rPr>
                        <a:t>Via RRC procedure</a:t>
                      </a:r>
                      <a:endParaRPr lang="zh-CN" sz="11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7490159"/>
                  </a:ext>
                </a:extLst>
              </a:tr>
              <a:tr h="300594">
                <a:tc>
                  <a:txBody>
                    <a:bodyPr/>
                    <a:lstStyle/>
                    <a:p>
                      <a:r>
                        <a:rPr lang="en-GB" sz="1100" b="1" dirty="0">
                          <a:solidFill>
                            <a:srgbClr val="000000"/>
                          </a:solidFill>
                          <a:effectLst/>
                          <a:latin typeface="Arial" panose="020B0604020202020204" pitchFamily="34" charset="0"/>
                          <a:ea typeface="宋体" panose="02010600030101010101" pitchFamily="2" charset="-122"/>
                        </a:rPr>
                        <a:t>Possible Options for Visibility of data content in MNO and Data format  (Note 2, Note 3) </a:t>
                      </a:r>
                      <a:endParaRPr lang="zh-CN" sz="1200" dirty="0">
                        <a:effectLst/>
                        <a:latin typeface="Times New Roman" panose="02020603050405020304" pitchFamily="18" charset="0"/>
                        <a:ea typeface="Malgun Gothic" panose="020B0503020000020004" pitchFamily="34" charset="-127"/>
                      </a:endParaRPr>
                    </a:p>
                  </a:txBody>
                  <a:tcPr marL="32492" marR="32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spcAft>
                          <a:spcPts val="0"/>
                        </a:spcAft>
                      </a:pPr>
                      <a:r>
                        <a:rPr lang="en-GB" sz="1050" dirty="0" err="1">
                          <a:effectLst/>
                          <a:latin typeface="Arial" panose="020B0604020202020204" pitchFamily="34" charset="0"/>
                          <a:ea typeface="宋体" panose="02010600030101010101" pitchFamily="2" charset="-122"/>
                        </a:rPr>
                        <a:t>Opt</a:t>
                      </a:r>
                      <a:r>
                        <a:rPr lang="en-GB" sz="1050" dirty="0">
                          <a:effectLst/>
                          <a:latin typeface="Arial" panose="020B0604020202020204" pitchFamily="34" charset="0"/>
                          <a:ea typeface="宋体" panose="02010600030101010101" pitchFamily="2" charset="-122"/>
                        </a:rPr>
                        <a:t> A) Full visibility for standardized data contents.</a:t>
                      </a:r>
                      <a:endParaRPr lang="zh-CN" sz="1100" dirty="0">
                        <a:effectLst/>
                        <a:latin typeface="Times New Roman" panose="02020603050405020304" pitchFamily="18" charset="0"/>
                        <a:ea typeface="Malgun Gothic" panose="020B0503020000020004" pitchFamily="34" charset="-127"/>
                      </a:endParaRPr>
                    </a:p>
                    <a:p>
                      <a:pPr>
                        <a:spcAft>
                          <a:spcPts val="0"/>
                        </a:spcAft>
                      </a:pPr>
                      <a:r>
                        <a:rPr lang="en-GB" sz="1050" dirty="0" err="1">
                          <a:effectLst/>
                          <a:latin typeface="Arial" panose="020B0604020202020204" pitchFamily="34" charset="0"/>
                          <a:ea typeface="宋体" panose="02010600030101010101" pitchFamily="2" charset="-122"/>
                        </a:rPr>
                        <a:t>Opt</a:t>
                      </a:r>
                      <a:r>
                        <a:rPr lang="en-GB" sz="1050" dirty="0">
                          <a:effectLst/>
                          <a:latin typeface="Arial" panose="020B0604020202020204" pitchFamily="34" charset="0"/>
                          <a:ea typeface="宋体" panose="02010600030101010101" pitchFamily="2" charset="-122"/>
                        </a:rPr>
                        <a:t> B) Partial visibility for partially standardized data contents. (Note 6)</a:t>
                      </a:r>
                      <a:endParaRPr lang="zh-CN" sz="1100" dirty="0">
                        <a:effectLst/>
                        <a:latin typeface="Times New Roman" panose="02020603050405020304" pitchFamily="18" charset="0"/>
                        <a:ea typeface="Malgun Gothic" panose="020B0503020000020004" pitchFamily="34" charset="-127"/>
                      </a:endParaRPr>
                    </a:p>
                    <a:p>
                      <a:pPr>
                        <a:spcAft>
                          <a:spcPts val="0"/>
                        </a:spcAft>
                      </a:pPr>
                      <a:r>
                        <a:rPr lang="en-GB" sz="1050" dirty="0" err="1">
                          <a:effectLst/>
                          <a:latin typeface="Arial" panose="020B0604020202020204" pitchFamily="34" charset="0"/>
                          <a:ea typeface="宋体" panose="02010600030101010101" pitchFamily="2" charset="-122"/>
                        </a:rPr>
                        <a:t>Opt</a:t>
                      </a:r>
                      <a:r>
                        <a:rPr lang="en-GB" sz="1050" dirty="0">
                          <a:effectLst/>
                          <a:latin typeface="Arial" panose="020B0604020202020204" pitchFamily="34" charset="0"/>
                          <a:ea typeface="宋体" panose="02010600030101010101" pitchFamily="2" charset="-122"/>
                        </a:rPr>
                        <a:t> C) No standardized visibility. (Note 6) </a:t>
                      </a:r>
                      <a:endParaRPr lang="zh-CN" sz="11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77201225"/>
                  </a:ext>
                </a:extLst>
              </a:tr>
              <a:tr h="100198">
                <a:tc>
                  <a:txBody>
                    <a:bodyPr/>
                    <a:lstStyle/>
                    <a:p>
                      <a:r>
                        <a:rPr lang="en-GB" sz="1100" b="1">
                          <a:solidFill>
                            <a:srgbClr val="000000"/>
                          </a:solidFill>
                          <a:effectLst/>
                          <a:latin typeface="Arial" panose="020B0604020202020204" pitchFamily="34" charset="0"/>
                          <a:ea typeface="宋体" panose="02010600030101010101" pitchFamily="2" charset="-122"/>
                        </a:rPr>
                        <a:t>Impacted WGs</a:t>
                      </a:r>
                      <a:endParaRPr lang="zh-CN" sz="1200">
                        <a:effectLst/>
                        <a:latin typeface="Times New Roman" panose="02020603050405020304" pitchFamily="18" charset="0"/>
                        <a:ea typeface="Malgun Gothic" panose="020B0503020000020004" pitchFamily="34" charset="-127"/>
                      </a:endParaRPr>
                    </a:p>
                  </a:txBody>
                  <a:tcPr marL="32492" marR="32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228600" indent="-228600" fontAlgn="base" hangingPunct="0"/>
                      <a:r>
                        <a:rPr lang="fi-FI" sz="1050" dirty="0">
                          <a:effectLst/>
                          <a:latin typeface="Arial" panose="020B0604020202020204" pitchFamily="34" charset="0"/>
                          <a:ea typeface="宋体" panose="02010600030101010101" pitchFamily="2" charset="-122"/>
                        </a:rPr>
                        <a:t>RAN2, RAN3, SA3, SA5, SA2</a:t>
                      </a:r>
                      <a:endParaRPr lang="zh-CN" sz="1100" dirty="0">
                        <a:effectLst/>
                        <a:latin typeface="Times New Roman" panose="02020603050405020304" pitchFamily="18"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80241762"/>
                  </a:ext>
                </a:extLst>
              </a:tr>
              <a:tr h="500990">
                <a:tc gridSpan="2">
                  <a:txBody>
                    <a:bodyPr/>
                    <a:lstStyle/>
                    <a:p>
                      <a:pPr marL="342900" lvl="0" indent="-342900" fontAlgn="auto" hangingPunct="1">
                        <a:lnSpc>
                          <a:spcPct val="100000"/>
                        </a:lnSpc>
                        <a:spcAft>
                          <a:spcPts val="0"/>
                        </a:spcAft>
                        <a:buFont typeface="Arial" panose="020B0604020202020204" pitchFamily="34" charset="0"/>
                        <a:buChar char="•"/>
                      </a:pPr>
                      <a:r>
                        <a:rPr lang="en-US" sz="1100" dirty="0">
                          <a:effectLst/>
                          <a:latin typeface="Arial" panose="020B0604020202020204" pitchFamily="34" charset="0"/>
                          <a:ea typeface="宋体" panose="02010600030101010101" pitchFamily="2" charset="-122"/>
                          <a:cs typeface="Times New Roman" panose="02020603050405020304" pitchFamily="18" charset="0"/>
                        </a:rPr>
                        <a:t>Note 1: Full controllability: The MNO can manage data transfer to the server for UE-side data collection, without the need of SLA. This includes initiating, terminating, and fully managing data transfer. </a:t>
                      </a:r>
                    </a:p>
                    <a:p>
                      <a:pPr marL="342900" lvl="0" indent="-342900" fontAlgn="auto" hangingPunct="1">
                        <a:lnSpc>
                          <a:spcPct val="100000"/>
                        </a:lnSpc>
                        <a:spcAft>
                          <a:spcPts val="0"/>
                        </a:spcAft>
                        <a:buFont typeface="Arial" panose="020B0604020202020204" pitchFamily="34" charset="0"/>
                        <a:buChar char="•"/>
                      </a:pPr>
                      <a:r>
                        <a:rPr lang="en-US" sz="1100" dirty="0">
                          <a:effectLst/>
                          <a:latin typeface="Arial" panose="020B0604020202020204" pitchFamily="34" charset="0"/>
                          <a:ea typeface="宋体" panose="02010600030101010101" pitchFamily="2" charset="-122"/>
                          <a:cs typeface="Times New Roman" panose="02020603050405020304" pitchFamily="18" charset="0"/>
                        </a:rPr>
                        <a:t>Note 2: Visibility of data content signifies that the MNO can, at least, be aware of, access, and comprehend the data without the need of SLA.</a:t>
                      </a:r>
                    </a:p>
                    <a:p>
                      <a:pPr marL="342900" lvl="0" indent="-342900" fontAlgn="auto" hangingPunct="1">
                        <a:lnSpc>
                          <a:spcPct val="100000"/>
                        </a:lnSpc>
                        <a:spcAft>
                          <a:spcPts val="0"/>
                        </a:spcAft>
                        <a:buFont typeface="Arial" panose="020B0604020202020204" pitchFamily="34" charset="0"/>
                        <a:buChar char="•"/>
                      </a:pPr>
                      <a:r>
                        <a:rPr lang="en-US" sz="1100" dirty="0">
                          <a:effectLst/>
                          <a:latin typeface="Arial" panose="020B0604020202020204" pitchFamily="34" charset="0"/>
                          <a:ea typeface="宋体" panose="02010600030101010101" pitchFamily="2" charset="-122"/>
                          <a:cs typeface="Times New Roman" panose="02020603050405020304" pitchFamily="18" charset="0"/>
                        </a:rPr>
                        <a:t>Note 3: The following options are identified to realize the different levels of data content visibility to the MNO:</a:t>
                      </a:r>
                    </a:p>
                    <a:p>
                      <a:pPr marL="722313" lvl="0" indent="-342900" fontAlgn="auto" hangingPunct="1">
                        <a:lnSpc>
                          <a:spcPct val="100000"/>
                        </a:lnSpc>
                        <a:spcAft>
                          <a:spcPts val="0"/>
                        </a:spcAft>
                        <a:buFont typeface="Arial" panose="020B0604020202020204" pitchFamily="34" charset="0"/>
                        <a:buChar char="•"/>
                      </a:pPr>
                      <a:r>
                        <a:rPr lang="en-US" sz="1100" dirty="0">
                          <a:effectLst/>
                          <a:latin typeface="Arial" panose="020B0604020202020204" pitchFamily="34" charset="0"/>
                          <a:ea typeface="宋体" panose="02010600030101010101" pitchFamily="2" charset="-122"/>
                          <a:cs typeface="Times New Roman" panose="02020603050405020304" pitchFamily="18" charset="0"/>
                        </a:rPr>
                        <a:t>Full visibility for standardized data content.</a:t>
                      </a:r>
                    </a:p>
                    <a:p>
                      <a:pPr marL="722313" lvl="0" indent="-342900" fontAlgn="auto" hangingPunct="1">
                        <a:lnSpc>
                          <a:spcPct val="100000"/>
                        </a:lnSpc>
                        <a:spcAft>
                          <a:spcPts val="0"/>
                        </a:spcAft>
                        <a:buFont typeface="Arial" panose="020B0604020202020204" pitchFamily="34" charset="0"/>
                        <a:buChar char="•"/>
                      </a:pPr>
                      <a:r>
                        <a:rPr lang="en-US" sz="1100" dirty="0">
                          <a:effectLst/>
                          <a:latin typeface="Arial" panose="020B0604020202020204" pitchFamily="34" charset="0"/>
                          <a:ea typeface="宋体" panose="02010600030101010101" pitchFamily="2" charset="-122"/>
                          <a:cs typeface="Times New Roman" panose="02020603050405020304" pitchFamily="18" charset="0"/>
                        </a:rPr>
                        <a:t>Partial visibility for partially standardized data content (e.g. UE proprietary information can be included transparently together with the standardized data message).</a:t>
                      </a:r>
                    </a:p>
                    <a:p>
                      <a:pPr marL="722313" lvl="0" indent="-342900" fontAlgn="auto" hangingPunct="1">
                        <a:lnSpc>
                          <a:spcPct val="100000"/>
                        </a:lnSpc>
                        <a:spcAft>
                          <a:spcPts val="0"/>
                        </a:spcAft>
                        <a:buFont typeface="Arial" panose="020B0604020202020204" pitchFamily="34" charset="0"/>
                        <a:buChar char="•"/>
                      </a:pPr>
                      <a:r>
                        <a:rPr lang="en-US" sz="1100" dirty="0">
                          <a:effectLst/>
                          <a:latin typeface="Arial" panose="020B0604020202020204" pitchFamily="34" charset="0"/>
                          <a:ea typeface="宋体" panose="02010600030101010101" pitchFamily="2" charset="-122"/>
                          <a:cs typeface="Times New Roman" panose="02020603050405020304" pitchFamily="18" charset="0"/>
                        </a:rPr>
                        <a:t>No standardized visibility (e.g. only UE proprietary information can be included transparently).</a:t>
                      </a:r>
                      <a:endParaRPr lang="en-GB" sz="1100" dirty="0">
                        <a:effectLst/>
                        <a:latin typeface="Arial" panose="020B0604020202020204" pitchFamily="34" charset="0"/>
                        <a:ea typeface="宋体" panose="02010600030101010101" pitchFamily="2" charset="-122"/>
                        <a:cs typeface="Times New Roman" panose="02020603050405020304" pitchFamily="18" charset="0"/>
                      </a:endParaRPr>
                    </a:p>
                    <a:p>
                      <a:pPr marL="342900" lvl="0" indent="-342900" fontAlgn="auto" hangingPunct="1">
                        <a:lnSpc>
                          <a:spcPct val="100000"/>
                        </a:lnSpc>
                        <a:spcAft>
                          <a:spcPts val="0"/>
                        </a:spcAft>
                        <a:buFont typeface="Arial" panose="020B0604020202020204" pitchFamily="34" charset="0"/>
                        <a:buChar char="•"/>
                      </a:pPr>
                      <a:r>
                        <a:rPr lang="en-GB" sz="1100" dirty="0">
                          <a:effectLst/>
                          <a:latin typeface="Arial" panose="020B0604020202020204" pitchFamily="34" charset="0"/>
                          <a:ea typeface="宋体" panose="02010600030101010101" pitchFamily="2" charset="-122"/>
                          <a:cs typeface="Times New Roman" panose="02020603050405020304" pitchFamily="18" charset="0"/>
                        </a:rPr>
                        <a:t>Note 4: The potential involvement of NF or other higher layers entities/functionalities should be discussed in other WGs. Impact on the OTT server is not in the scope of RAN2 discussion.</a:t>
                      </a:r>
                      <a:endParaRPr lang="zh-CN" sz="1200" dirty="0">
                        <a:effectLst/>
                        <a:latin typeface="Times New Roman" panose="02020603050405020304" pitchFamily="18" charset="0"/>
                        <a:ea typeface="Malgun Gothic" panose="020B0503020000020004" pitchFamily="34" charset="-127"/>
                        <a:cs typeface="Times New Roman" panose="02020603050405020304" pitchFamily="18" charset="0"/>
                      </a:endParaRPr>
                    </a:p>
                    <a:p>
                      <a:pPr marL="342900" lvl="0" indent="-342900" fontAlgn="auto" hangingPunct="1">
                        <a:lnSpc>
                          <a:spcPct val="100000"/>
                        </a:lnSpc>
                        <a:spcAft>
                          <a:spcPts val="0"/>
                        </a:spcAft>
                        <a:buFont typeface="Arial" panose="020B0604020202020204" pitchFamily="34" charset="0"/>
                        <a:buChar char="•"/>
                      </a:pPr>
                      <a:r>
                        <a:rPr lang="en-US" sz="1100" dirty="0">
                          <a:effectLst/>
                          <a:latin typeface="Arial" panose="020B0604020202020204" pitchFamily="34" charset="0"/>
                          <a:ea typeface="宋体" panose="02010600030101010101" pitchFamily="2" charset="-122"/>
                          <a:cs typeface="Times New Roman" panose="02020603050405020304" pitchFamily="18" charset="0"/>
                        </a:rPr>
                        <a:t>Note 6: RAN2 has not concluded on the need for partial and no visibility options.</a:t>
                      </a:r>
                    </a:p>
                    <a:p>
                      <a:pPr marL="342900" lvl="0" indent="-342900" fontAlgn="auto" hangingPunct="1">
                        <a:lnSpc>
                          <a:spcPct val="100000"/>
                        </a:lnSpc>
                        <a:spcAft>
                          <a:spcPts val="0"/>
                        </a:spcAft>
                        <a:buFont typeface="Arial" panose="020B0604020202020204" pitchFamily="34" charset="0"/>
                        <a:buChar char="•"/>
                      </a:pPr>
                      <a:r>
                        <a:rPr lang="en-US" sz="1100" dirty="0">
                          <a:effectLst/>
                          <a:latin typeface="Arial" panose="020B0604020202020204" pitchFamily="34" charset="0"/>
                          <a:ea typeface="宋体" panose="02010600030101010101" pitchFamily="2" charset="-122"/>
                          <a:cs typeface="Times New Roman" panose="02020603050405020304" pitchFamily="18" charset="0"/>
                        </a:rPr>
                        <a:t>Note 7: RAN2 could not reach consensus on the feasibility of UP solution in options 2 and 3.</a:t>
                      </a:r>
                      <a:endParaRPr lang="zh-CN" sz="1200" dirty="0">
                        <a:effectLst/>
                        <a:latin typeface="Times New Roman" panose="02020603050405020304" pitchFamily="18" charset="0"/>
                        <a:ea typeface="Malgun Gothic" panose="020B0503020000020004" pitchFamily="34" charset="-127"/>
                        <a:cs typeface="Times New Roman" panose="02020603050405020304" pitchFamily="18" charset="0"/>
                      </a:endParaRPr>
                    </a:p>
                  </a:txBody>
                  <a:tcPr marL="32492" marR="324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extLst>
                  <a:ext uri="{0D108BD9-81ED-4DB2-BD59-A6C34878D82A}">
                    <a16:rowId xmlns:a16="http://schemas.microsoft.com/office/drawing/2014/main" val="3580563052"/>
                  </a:ext>
                </a:extLst>
              </a:tr>
            </a:tbl>
          </a:graphicData>
        </a:graphic>
      </p:graphicFrame>
      <p:sp>
        <p:nvSpPr>
          <p:cNvPr id="8" name="文本框 7">
            <a:extLst>
              <a:ext uri="{FF2B5EF4-FFF2-40B4-BE49-F238E27FC236}">
                <a16:creationId xmlns:a16="http://schemas.microsoft.com/office/drawing/2014/main" id="{8A88065D-2704-4369-90BA-7FBE8966F89A}"/>
              </a:ext>
            </a:extLst>
          </p:cNvPr>
          <p:cNvSpPr txBox="1"/>
          <p:nvPr/>
        </p:nvSpPr>
        <p:spPr>
          <a:xfrm>
            <a:off x="1734543" y="153607"/>
            <a:ext cx="2843289" cy="307777"/>
          </a:xfrm>
          <a:prstGeom prst="rect">
            <a:avLst/>
          </a:prstGeom>
          <a:noFill/>
        </p:spPr>
        <p:txBody>
          <a:bodyPr wrap="square">
            <a:spAutoFit/>
          </a:bodyPr>
          <a:lstStyle/>
          <a:p>
            <a:r>
              <a:rPr lang="en-US" altLang="zh-CN" sz="1400" b="1" dirty="0"/>
              <a:t>RAN2 agreement for Option 3</a:t>
            </a:r>
            <a:endParaRPr lang="zh-CN" altLang="en-US" sz="1400" b="1" dirty="0"/>
          </a:p>
        </p:txBody>
      </p:sp>
      <p:sp>
        <p:nvSpPr>
          <p:cNvPr id="10" name="文本框 9">
            <a:extLst>
              <a:ext uri="{FF2B5EF4-FFF2-40B4-BE49-F238E27FC236}">
                <a16:creationId xmlns:a16="http://schemas.microsoft.com/office/drawing/2014/main" id="{5371C432-540E-4744-A499-D1903E99E594}"/>
              </a:ext>
            </a:extLst>
          </p:cNvPr>
          <p:cNvSpPr txBox="1"/>
          <p:nvPr/>
        </p:nvSpPr>
        <p:spPr>
          <a:xfrm>
            <a:off x="7903214" y="127782"/>
            <a:ext cx="3544943" cy="307777"/>
          </a:xfrm>
          <a:prstGeom prst="rect">
            <a:avLst/>
          </a:prstGeom>
          <a:noFill/>
        </p:spPr>
        <p:txBody>
          <a:bodyPr wrap="square">
            <a:spAutoFit/>
          </a:bodyPr>
          <a:lstStyle/>
          <a:p>
            <a:r>
              <a:rPr lang="en-US" altLang="zh-CN" sz="1400" b="1" dirty="0"/>
              <a:t>An example of call flow for Option 3</a:t>
            </a:r>
            <a:endParaRPr lang="zh-CN" altLang="en-US" sz="1400" b="1" dirty="0"/>
          </a:p>
        </p:txBody>
      </p:sp>
      <p:graphicFrame>
        <p:nvGraphicFramePr>
          <p:cNvPr id="11" name="表格 10">
            <a:extLst>
              <a:ext uri="{FF2B5EF4-FFF2-40B4-BE49-F238E27FC236}">
                <a16:creationId xmlns:a16="http://schemas.microsoft.com/office/drawing/2014/main" id="{22D02363-2D23-4A65-B8F3-7C5CFAD97B83}"/>
              </a:ext>
            </a:extLst>
          </p:cNvPr>
          <p:cNvGraphicFramePr>
            <a:graphicFrameLocks noGrp="1"/>
          </p:cNvGraphicFramePr>
          <p:nvPr>
            <p:extLst>
              <p:ext uri="{D42A27DB-BD31-4B8C-83A1-F6EECF244321}">
                <p14:modId xmlns:p14="http://schemas.microsoft.com/office/powerpoint/2010/main" val="2847096437"/>
              </p:ext>
            </p:extLst>
          </p:nvPr>
        </p:nvGraphicFramePr>
        <p:xfrm>
          <a:off x="6583680" y="4865221"/>
          <a:ext cx="5537734" cy="1889760"/>
        </p:xfrm>
        <a:graphic>
          <a:graphicData uri="http://schemas.openxmlformats.org/drawingml/2006/table">
            <a:tbl>
              <a:tblPr firstRow="1" bandRow="1">
                <a:tableStyleId>{5C22544A-7EE6-4342-B048-85BDC9FD1C3A}</a:tableStyleId>
              </a:tblPr>
              <a:tblGrid>
                <a:gridCol w="2618072">
                  <a:extLst>
                    <a:ext uri="{9D8B030D-6E8A-4147-A177-3AD203B41FA5}">
                      <a16:colId xmlns:a16="http://schemas.microsoft.com/office/drawing/2014/main" val="1129484013"/>
                    </a:ext>
                  </a:extLst>
                </a:gridCol>
                <a:gridCol w="2919662">
                  <a:extLst>
                    <a:ext uri="{9D8B030D-6E8A-4147-A177-3AD203B41FA5}">
                      <a16:colId xmlns:a16="http://schemas.microsoft.com/office/drawing/2014/main" val="728663465"/>
                    </a:ext>
                  </a:extLst>
                </a:gridCol>
              </a:tblGrid>
              <a:tr h="324784">
                <a:tc>
                  <a:txBody>
                    <a:bodyPr/>
                    <a:lstStyle/>
                    <a:p>
                      <a:pPr algn="ctr"/>
                      <a:r>
                        <a:rPr lang="en-US" sz="1400" dirty="0"/>
                        <a:t>Data integrity and confidentiality</a:t>
                      </a:r>
                    </a:p>
                  </a:txBody>
                  <a:tcPr/>
                </a:tc>
                <a:tc>
                  <a:txBody>
                    <a:bodyPr/>
                    <a:lstStyle/>
                    <a:p>
                      <a:pPr algn="ctr"/>
                      <a:r>
                        <a:rPr lang="en-US" sz="1400" dirty="0"/>
                        <a:t>Privacy, anonymity and user consent</a:t>
                      </a:r>
                    </a:p>
                  </a:txBody>
                  <a:tcPr/>
                </a:tc>
                <a:extLst>
                  <a:ext uri="{0D108BD9-81ED-4DB2-BD59-A6C34878D82A}">
                    <a16:rowId xmlns:a16="http://schemas.microsoft.com/office/drawing/2014/main" val="1948648314"/>
                  </a:ext>
                </a:extLst>
              </a:tr>
              <a:tr h="1190491">
                <a:tc>
                  <a:txBody>
                    <a:bodyPr/>
                    <a:lstStyle/>
                    <a:p>
                      <a:r>
                        <a:rPr lang="en-US" altLang="zh-CN" sz="1200" kern="1200" dirty="0">
                          <a:solidFill>
                            <a:srgbClr val="0070C0"/>
                          </a:solidFill>
                          <a:latin typeface="Arial" panose="020B0604020202020204" pitchFamily="34" charset="0"/>
                          <a:ea typeface="+mn-ea"/>
                          <a:cs typeface="Arial" panose="020B0604020202020204" pitchFamily="34" charset="0"/>
                        </a:rPr>
                        <a:t>CP tunnel: </a:t>
                      </a:r>
                    </a:p>
                    <a:p>
                      <a:pPr marL="182563" indent="0"/>
                      <a:r>
                        <a:rPr lang="en-US" altLang="zh-CN" sz="1200" kern="1200" dirty="0">
                          <a:solidFill>
                            <a:srgbClr val="0070C0"/>
                          </a:solidFill>
                          <a:latin typeface="Arial" panose="020B0604020202020204" pitchFamily="34" charset="0"/>
                          <a:ea typeface="+mn-ea"/>
                          <a:cs typeface="Arial" panose="020B0604020202020204" pitchFamily="34" charset="0"/>
                        </a:rPr>
                        <a:t>UE-&gt;</a:t>
                      </a:r>
                      <a:r>
                        <a:rPr lang="en-US" altLang="zh-CN" sz="1200" kern="1200" dirty="0" err="1">
                          <a:solidFill>
                            <a:srgbClr val="0070C0"/>
                          </a:solidFill>
                          <a:latin typeface="Arial" panose="020B0604020202020204" pitchFamily="34" charset="0"/>
                          <a:ea typeface="+mn-ea"/>
                          <a:cs typeface="Arial" panose="020B0604020202020204" pitchFamily="34" charset="0"/>
                        </a:rPr>
                        <a:t>gNB</a:t>
                      </a:r>
                      <a:r>
                        <a:rPr lang="en-US" altLang="zh-CN" sz="1200" kern="1200" dirty="0">
                          <a:solidFill>
                            <a:srgbClr val="0070C0"/>
                          </a:solidFill>
                          <a:latin typeface="Arial" panose="020B0604020202020204" pitchFamily="34" charset="0"/>
                          <a:ea typeface="+mn-ea"/>
                          <a:cs typeface="Arial" panose="020B0604020202020204" pitchFamily="34" charset="0"/>
                        </a:rPr>
                        <a:t>: reuse RRC security </a:t>
                      </a:r>
                    </a:p>
                    <a:p>
                      <a:pPr marL="182563" indent="0"/>
                      <a:r>
                        <a:rPr lang="en-US" altLang="zh-CN" sz="1200" kern="1200" dirty="0" err="1">
                          <a:solidFill>
                            <a:srgbClr val="0070C0"/>
                          </a:solidFill>
                          <a:latin typeface="Arial" panose="020B0604020202020204" pitchFamily="34" charset="0"/>
                          <a:ea typeface="+mn-ea"/>
                          <a:cs typeface="Arial" panose="020B0604020202020204" pitchFamily="34" charset="0"/>
                        </a:rPr>
                        <a:t>gNB</a:t>
                      </a:r>
                      <a:r>
                        <a:rPr lang="en-US" altLang="zh-CN" sz="1200" kern="1200" dirty="0">
                          <a:solidFill>
                            <a:srgbClr val="0070C0"/>
                          </a:solidFill>
                          <a:latin typeface="Arial" panose="020B0604020202020204" pitchFamily="34" charset="0"/>
                          <a:ea typeface="+mn-ea"/>
                          <a:cs typeface="Arial" panose="020B0604020202020204" pitchFamily="34" charset="0"/>
                        </a:rPr>
                        <a:t>-&gt;OAM-&gt;Server: out of SA3</a:t>
                      </a:r>
                    </a:p>
                    <a:p>
                      <a:r>
                        <a:rPr lang="en-US" altLang="zh-CN" sz="1200" kern="1200" dirty="0">
                          <a:solidFill>
                            <a:srgbClr val="0070C0"/>
                          </a:solidFill>
                          <a:latin typeface="Arial" panose="020B0604020202020204" pitchFamily="34" charset="0"/>
                          <a:ea typeface="+mn-ea"/>
                          <a:cs typeface="Arial" panose="020B0604020202020204" pitchFamily="34" charset="0"/>
                        </a:rPr>
                        <a:t>UP tunnel: </a:t>
                      </a:r>
                    </a:p>
                    <a:p>
                      <a:pPr marL="182563" indent="0"/>
                      <a:r>
                        <a:rPr lang="en-US" altLang="zh-CN" sz="1200" kern="1200" dirty="0">
                          <a:solidFill>
                            <a:srgbClr val="0070C0"/>
                          </a:solidFill>
                          <a:latin typeface="Arial" panose="020B0604020202020204" pitchFamily="34" charset="0"/>
                          <a:ea typeface="+mn-ea"/>
                          <a:cs typeface="Arial" panose="020B0604020202020204" pitchFamily="34" charset="0"/>
                        </a:rPr>
                        <a:t>UE-&gt;</a:t>
                      </a:r>
                      <a:r>
                        <a:rPr lang="en-US" altLang="zh-CN" sz="1200" kern="1200" dirty="0" err="1">
                          <a:solidFill>
                            <a:srgbClr val="0070C0"/>
                          </a:solidFill>
                          <a:latin typeface="Arial" panose="020B0604020202020204" pitchFamily="34" charset="0"/>
                          <a:ea typeface="+mn-ea"/>
                          <a:cs typeface="Arial" panose="020B0604020202020204" pitchFamily="34" charset="0"/>
                        </a:rPr>
                        <a:t>gNB</a:t>
                      </a:r>
                      <a:r>
                        <a:rPr lang="en-US" altLang="zh-CN" sz="1200" kern="1200" dirty="0">
                          <a:solidFill>
                            <a:srgbClr val="0070C0"/>
                          </a:solidFill>
                          <a:latin typeface="Arial" panose="020B0604020202020204" pitchFamily="34" charset="0"/>
                          <a:ea typeface="+mn-ea"/>
                          <a:cs typeface="Arial" panose="020B0604020202020204" pitchFamily="34" charset="0"/>
                        </a:rPr>
                        <a:t>: reuse UP security </a:t>
                      </a:r>
                    </a:p>
                    <a:p>
                      <a:pPr marL="182563" indent="0"/>
                      <a:r>
                        <a:rPr lang="en-US" altLang="zh-CN" sz="1200" kern="1200" dirty="0" err="1">
                          <a:solidFill>
                            <a:srgbClr val="0070C0"/>
                          </a:solidFill>
                          <a:latin typeface="Arial" panose="020B0604020202020204" pitchFamily="34" charset="0"/>
                          <a:ea typeface="+mn-ea"/>
                          <a:cs typeface="Arial" panose="020B0604020202020204" pitchFamily="34" charset="0"/>
                        </a:rPr>
                        <a:t>gNB</a:t>
                      </a:r>
                      <a:r>
                        <a:rPr lang="en-US" altLang="zh-CN" sz="1200" kern="1200" dirty="0">
                          <a:solidFill>
                            <a:srgbClr val="0070C0"/>
                          </a:solidFill>
                          <a:latin typeface="Arial" panose="020B0604020202020204" pitchFamily="34" charset="0"/>
                          <a:ea typeface="+mn-ea"/>
                          <a:cs typeface="Arial" panose="020B0604020202020204" pitchFamily="34" charset="0"/>
                        </a:rPr>
                        <a:t>-&gt;OAM-&gt;Server: out of SA3</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rgbClr val="0070C0"/>
                          </a:solidFill>
                          <a:latin typeface="Arial" panose="020B0604020202020204" pitchFamily="34" charset="0"/>
                          <a:ea typeface="+mn-ea"/>
                          <a:cs typeface="Arial" panose="020B0604020202020204" pitchFamily="34" charset="0"/>
                        </a:rPr>
                        <a:t>As MNO has controllability and visibility (MNO is data controller and user consents reported data), the requirements in Annex V of TS 33.501 is applied. The </a:t>
                      </a:r>
                      <a:r>
                        <a:rPr lang="en-US" altLang="zh-CN" sz="1200" kern="1200" dirty="0" err="1">
                          <a:solidFill>
                            <a:srgbClr val="0070C0"/>
                          </a:solidFill>
                          <a:latin typeface="Arial" panose="020B0604020202020204" pitchFamily="34" charset="0"/>
                          <a:ea typeface="+mn-ea"/>
                          <a:cs typeface="Arial" panose="020B0604020202020204" pitchFamily="34" charset="0"/>
                        </a:rPr>
                        <a:t>gNB</a:t>
                      </a:r>
                      <a:r>
                        <a:rPr lang="en-US" altLang="zh-CN" sz="1200" kern="1200" dirty="0">
                          <a:solidFill>
                            <a:srgbClr val="0070C0"/>
                          </a:solidFill>
                          <a:latin typeface="Arial" panose="020B0604020202020204" pitchFamily="34" charset="0"/>
                          <a:ea typeface="+mn-ea"/>
                          <a:cs typeface="Arial" panose="020B0604020202020204" pitchFamily="34" charset="0"/>
                        </a:rPr>
                        <a:t> or OAM can be user consent enforcement point similar like SON/MDT procedure.</a:t>
                      </a:r>
                    </a:p>
                  </a:txBody>
                  <a:tcPr/>
                </a:tc>
                <a:extLst>
                  <a:ext uri="{0D108BD9-81ED-4DB2-BD59-A6C34878D82A}">
                    <a16:rowId xmlns:a16="http://schemas.microsoft.com/office/drawing/2014/main" val="3561312695"/>
                  </a:ext>
                </a:extLst>
              </a:tr>
            </a:tbl>
          </a:graphicData>
        </a:graphic>
      </p:graphicFrame>
      <p:sp>
        <p:nvSpPr>
          <p:cNvPr id="13" name="文本框 12">
            <a:extLst>
              <a:ext uri="{FF2B5EF4-FFF2-40B4-BE49-F238E27FC236}">
                <a16:creationId xmlns:a16="http://schemas.microsoft.com/office/drawing/2014/main" id="{158A0046-72FE-4675-BC8E-C92B9942B727}"/>
              </a:ext>
            </a:extLst>
          </p:cNvPr>
          <p:cNvSpPr txBox="1"/>
          <p:nvPr/>
        </p:nvSpPr>
        <p:spPr>
          <a:xfrm>
            <a:off x="8343137" y="4495889"/>
            <a:ext cx="2866096" cy="369332"/>
          </a:xfrm>
          <a:prstGeom prst="rect">
            <a:avLst/>
          </a:prstGeom>
          <a:noFill/>
        </p:spPr>
        <p:txBody>
          <a:bodyPr wrap="square">
            <a:spAutoFit/>
          </a:bodyPr>
          <a:lstStyle/>
          <a:p>
            <a:r>
              <a:rPr lang="en-US" altLang="zh-CN" dirty="0">
                <a:latin typeface="Calibri" panose="020F0502020204030204" pitchFamily="34" charset="0"/>
                <a:cs typeface="Calibri" panose="020F0502020204030204" pitchFamily="34" charset="0"/>
              </a:rPr>
              <a:t>Analysis for option 3</a:t>
            </a:r>
            <a:endParaRPr lang="zh-CN" altLang="en-US" dirty="0"/>
          </a:p>
        </p:txBody>
      </p:sp>
      <p:graphicFrame>
        <p:nvGraphicFramePr>
          <p:cNvPr id="12" name="对象 11">
            <a:extLst>
              <a:ext uri="{FF2B5EF4-FFF2-40B4-BE49-F238E27FC236}">
                <a16:creationId xmlns:a16="http://schemas.microsoft.com/office/drawing/2014/main" id="{74A19495-993A-4D95-B8FB-86909D63419F}"/>
              </a:ext>
            </a:extLst>
          </p:cNvPr>
          <p:cNvGraphicFramePr>
            <a:graphicFrameLocks noChangeAspect="1"/>
          </p:cNvGraphicFramePr>
          <p:nvPr>
            <p:extLst>
              <p:ext uri="{D42A27DB-BD31-4B8C-83A1-F6EECF244321}">
                <p14:modId xmlns:p14="http://schemas.microsoft.com/office/powerpoint/2010/main" val="62362484"/>
              </p:ext>
            </p:extLst>
          </p:nvPr>
        </p:nvGraphicFramePr>
        <p:xfrm>
          <a:off x="6358623" y="435559"/>
          <a:ext cx="7573378" cy="4668059"/>
        </p:xfrm>
        <a:graphic>
          <a:graphicData uri="http://schemas.openxmlformats.org/presentationml/2006/ole">
            <mc:AlternateContent xmlns:mc="http://schemas.openxmlformats.org/markup-compatibility/2006">
              <mc:Choice xmlns:v="urn:schemas-microsoft-com:vml" Requires="v">
                <p:oleObj spid="_x0000_s12298" name="Visio" r:id="rId3" imgW="11436181" imgH="7435673" progId="Visio.Drawing.15">
                  <p:embed/>
                </p:oleObj>
              </mc:Choice>
              <mc:Fallback>
                <p:oleObj name="Visio" r:id="rId3" imgW="11436181" imgH="7435673" progId="Visio.Drawing.15">
                  <p:embed/>
                  <p:pic>
                    <p:nvPicPr>
                      <p:cNvPr id="12" name="对象 11">
                        <a:extLst>
                          <a:ext uri="{FF2B5EF4-FFF2-40B4-BE49-F238E27FC236}">
                            <a16:creationId xmlns:a16="http://schemas.microsoft.com/office/drawing/2014/main" id="{74A19495-993A-4D95-B8FB-86909D63419F}"/>
                          </a:ext>
                        </a:extLst>
                      </p:cNvPr>
                      <p:cNvPicPr>
                        <a:picLocks noChangeAspect="1" noChangeArrowheads="1"/>
                      </p:cNvPicPr>
                      <p:nvPr/>
                    </p:nvPicPr>
                    <p:blipFill>
                      <a:blip r:embed="rId4"/>
                      <a:srcRect/>
                      <a:stretch>
                        <a:fillRect/>
                      </a:stretch>
                    </p:blipFill>
                    <p:spPr bwMode="auto">
                      <a:xfrm>
                        <a:off x="6358623" y="435559"/>
                        <a:ext cx="7573378" cy="4668059"/>
                      </a:xfrm>
                      <a:prstGeom prst="rect">
                        <a:avLst/>
                      </a:prstGeom>
                      <a:noFill/>
                    </p:spPr>
                  </p:pic>
                </p:oleObj>
              </mc:Fallback>
            </mc:AlternateContent>
          </a:graphicData>
        </a:graphic>
      </p:graphicFrame>
      <p:sp>
        <p:nvSpPr>
          <p:cNvPr id="14" name="副标题 2">
            <a:extLst>
              <a:ext uri="{FF2B5EF4-FFF2-40B4-BE49-F238E27FC236}">
                <a16:creationId xmlns:a16="http://schemas.microsoft.com/office/drawing/2014/main" id="{B8CCCD86-9375-4A49-A834-0A5F483963FA}"/>
              </a:ext>
            </a:extLst>
          </p:cNvPr>
          <p:cNvSpPr txBox="1">
            <a:spLocks/>
          </p:cNvSpPr>
          <p:nvPr/>
        </p:nvSpPr>
        <p:spPr>
          <a:xfrm>
            <a:off x="70586" y="-52164"/>
            <a:ext cx="9144000" cy="49550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altLang="zh-CN" sz="2000" dirty="0">
                <a:latin typeface="Calibri" panose="020F0502020204030204" pitchFamily="34" charset="0"/>
                <a:cs typeface="Calibri" panose="020F0502020204030204" pitchFamily="34" charset="0"/>
              </a:rPr>
              <a:t>Analysis for Option 3</a:t>
            </a:r>
            <a:endParaRPr lang="zh-CN" altLang="en-US" sz="2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115522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00B30F-9C3E-4AB8-B01D-058A72EC1BA4}"/>
              </a:ext>
            </a:extLst>
          </p:cNvPr>
          <p:cNvSpPr>
            <a:spLocks noGrp="1"/>
          </p:cNvSpPr>
          <p:nvPr>
            <p:ph type="title" idx="4294967295"/>
          </p:nvPr>
        </p:nvSpPr>
        <p:spPr>
          <a:xfrm>
            <a:off x="86627" y="-333292"/>
            <a:ext cx="10515600" cy="1325563"/>
          </a:xfrm>
        </p:spPr>
        <p:txBody>
          <a:bodyPr/>
          <a:lstStyle/>
          <a:p>
            <a:r>
              <a:rPr lang="en-GB" altLang="zh-CN" sz="2800" b="1" dirty="0"/>
              <a:t>Summary </a:t>
            </a:r>
          </a:p>
        </p:txBody>
      </p:sp>
      <p:graphicFrame>
        <p:nvGraphicFramePr>
          <p:cNvPr id="2" name="表格 1">
            <a:extLst>
              <a:ext uri="{FF2B5EF4-FFF2-40B4-BE49-F238E27FC236}">
                <a16:creationId xmlns:a16="http://schemas.microsoft.com/office/drawing/2014/main" id="{C92BC94F-B72A-4848-A727-8072488F2DCF}"/>
              </a:ext>
            </a:extLst>
          </p:cNvPr>
          <p:cNvGraphicFramePr>
            <a:graphicFrameLocks noGrp="1"/>
          </p:cNvGraphicFramePr>
          <p:nvPr>
            <p:extLst>
              <p:ext uri="{D42A27DB-BD31-4B8C-83A1-F6EECF244321}">
                <p14:modId xmlns:p14="http://schemas.microsoft.com/office/powerpoint/2010/main" val="1211173337"/>
              </p:ext>
            </p:extLst>
          </p:nvPr>
        </p:nvGraphicFramePr>
        <p:xfrm>
          <a:off x="484029" y="656342"/>
          <a:ext cx="10821798" cy="3931920"/>
        </p:xfrm>
        <a:graphic>
          <a:graphicData uri="http://schemas.openxmlformats.org/drawingml/2006/table">
            <a:tbl>
              <a:tblPr firstRow="1" bandRow="1">
                <a:tableStyleId>{5C22544A-7EE6-4342-B048-85BDC9FD1C3A}</a:tableStyleId>
              </a:tblPr>
              <a:tblGrid>
                <a:gridCol w="1734933">
                  <a:extLst>
                    <a:ext uri="{9D8B030D-6E8A-4147-A177-3AD203B41FA5}">
                      <a16:colId xmlns:a16="http://schemas.microsoft.com/office/drawing/2014/main" val="1528786105"/>
                    </a:ext>
                  </a:extLst>
                </a:gridCol>
                <a:gridCol w="3248187">
                  <a:extLst>
                    <a:ext uri="{9D8B030D-6E8A-4147-A177-3AD203B41FA5}">
                      <a16:colId xmlns:a16="http://schemas.microsoft.com/office/drawing/2014/main" val="1628089217"/>
                    </a:ext>
                  </a:extLst>
                </a:gridCol>
                <a:gridCol w="3127949">
                  <a:extLst>
                    <a:ext uri="{9D8B030D-6E8A-4147-A177-3AD203B41FA5}">
                      <a16:colId xmlns:a16="http://schemas.microsoft.com/office/drawing/2014/main" val="4238909511"/>
                    </a:ext>
                  </a:extLst>
                </a:gridCol>
                <a:gridCol w="2710729">
                  <a:extLst>
                    <a:ext uri="{9D8B030D-6E8A-4147-A177-3AD203B41FA5}">
                      <a16:colId xmlns:a16="http://schemas.microsoft.com/office/drawing/2014/main" val="3187126722"/>
                    </a:ext>
                  </a:extLst>
                </a:gridCol>
              </a:tblGrid>
              <a:tr h="309819">
                <a:tc>
                  <a:txBody>
                    <a:bodyPr/>
                    <a:lstStyle/>
                    <a:p>
                      <a:endParaRPr lang="zh-CN" altLang="en-US" sz="1050" dirty="0"/>
                    </a:p>
                  </a:txBody>
                  <a:tcPr/>
                </a:tc>
                <a:tc>
                  <a:txBody>
                    <a:bodyPr/>
                    <a:lstStyle/>
                    <a:p>
                      <a:pPr algn="ctr"/>
                      <a:r>
                        <a:rPr lang="en-US" altLang="zh-CN" sz="1600" dirty="0">
                          <a:latin typeface="Calibri" panose="020F0502020204030204" pitchFamily="34" charset="0"/>
                          <a:cs typeface="Calibri" panose="020F0502020204030204" pitchFamily="34" charset="0"/>
                        </a:rPr>
                        <a:t>Option 1b</a:t>
                      </a:r>
                      <a:endParaRPr lang="zh-CN" altLang="en-US" sz="1600" dirty="0">
                        <a:latin typeface="Calibri" panose="020F0502020204030204" pitchFamily="34" charset="0"/>
                        <a:cs typeface="Calibri" panose="020F0502020204030204" pitchFamily="34" charset="0"/>
                      </a:endParaRPr>
                    </a:p>
                  </a:txBody>
                  <a:tcPr/>
                </a:tc>
                <a:tc>
                  <a:txBody>
                    <a:bodyPr/>
                    <a:lstStyle/>
                    <a:p>
                      <a:pPr algn="ctr"/>
                      <a:r>
                        <a:rPr lang="en-US" altLang="zh-CN" sz="1600" dirty="0">
                          <a:latin typeface="Calibri" panose="020F0502020204030204" pitchFamily="34" charset="0"/>
                          <a:cs typeface="Calibri" panose="020F0502020204030204" pitchFamily="34" charset="0"/>
                        </a:rPr>
                        <a:t>Option 2</a:t>
                      </a:r>
                      <a:endParaRPr lang="zh-CN" altLang="en-US" sz="1600" dirty="0">
                        <a:latin typeface="Calibri" panose="020F0502020204030204" pitchFamily="34" charset="0"/>
                        <a:cs typeface="Calibri" panose="020F050202020403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600" dirty="0">
                          <a:latin typeface="Calibri" panose="020F0502020204030204" pitchFamily="34" charset="0"/>
                          <a:cs typeface="Calibri" panose="020F0502020204030204" pitchFamily="34" charset="0"/>
                        </a:rPr>
                        <a:t>Option 3</a:t>
                      </a:r>
                      <a:endParaRPr lang="zh-CN" altLang="en-US" sz="16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3899668607"/>
                  </a:ext>
                </a:extLst>
              </a:tr>
              <a:tr h="163063">
                <a:tc>
                  <a:txBody>
                    <a:bodyPr/>
                    <a:lstStyle/>
                    <a:p>
                      <a:r>
                        <a:rPr lang="en-US" altLang="zh-CN" sz="1400" dirty="0">
                          <a:latin typeface="Calibri" panose="020F0502020204030204" pitchFamily="34" charset="0"/>
                          <a:cs typeface="Calibri" panose="020F0502020204030204" pitchFamily="34" charset="0"/>
                        </a:rPr>
                        <a:t>Solution Feasibility </a:t>
                      </a:r>
                      <a:endParaRPr lang="zh-CN" altLang="en-US" sz="1400" dirty="0">
                        <a:latin typeface="Calibri" panose="020F0502020204030204" pitchFamily="34" charset="0"/>
                        <a:cs typeface="Calibri" panose="020F0502020204030204" pitchFamily="34" charset="0"/>
                      </a:endParaRPr>
                    </a:p>
                  </a:txBody>
                  <a:tcPr/>
                </a:tc>
                <a:tc>
                  <a:txBody>
                    <a:bodyPr/>
                    <a:lstStyle/>
                    <a:p>
                      <a:pPr algn="ctr"/>
                      <a:r>
                        <a:rPr lang="en-US" altLang="zh-CN" sz="1200" dirty="0">
                          <a:latin typeface="Calibri" panose="020F0502020204030204" pitchFamily="34" charset="0"/>
                          <a:cs typeface="Calibri" panose="020F0502020204030204" pitchFamily="34" charset="0"/>
                        </a:rPr>
                        <a:t>Y</a:t>
                      </a:r>
                      <a:endParaRPr lang="zh-CN" altLang="en-US" sz="1200" dirty="0">
                        <a:latin typeface="Calibri" panose="020F0502020204030204" pitchFamily="34" charset="0"/>
                        <a:cs typeface="Calibri" panose="020F050202020403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u="none" dirty="0">
                          <a:solidFill>
                            <a:schemeClr val="tx1"/>
                          </a:solidFill>
                          <a:latin typeface="Calibri" panose="020F0502020204030204" pitchFamily="34" charset="0"/>
                          <a:cs typeface="Calibri" panose="020F0502020204030204" pitchFamily="34" charset="0"/>
                        </a:rPr>
                        <a:t>Y </a:t>
                      </a:r>
                      <a:r>
                        <a:rPr lang="en-US" altLang="zh-CN" sz="1200" u="sng" dirty="0">
                          <a:solidFill>
                            <a:schemeClr val="tx1"/>
                          </a:solidFill>
                          <a:latin typeface="Calibri" panose="020F0502020204030204" pitchFamily="34" charset="0"/>
                          <a:cs typeface="Calibri" panose="020F0502020204030204" pitchFamily="34" charset="0"/>
                        </a:rPr>
                        <a:t>(</a:t>
                      </a:r>
                      <a:r>
                        <a:rPr lang="en-US" altLang="zh-CN" sz="1200" u="sng" kern="1200" dirty="0">
                          <a:solidFill>
                            <a:schemeClr val="tx1"/>
                          </a:solidFill>
                          <a:latin typeface="Calibri" panose="020F0502020204030204" pitchFamily="34" charset="0"/>
                          <a:ea typeface="+mn-ea"/>
                          <a:cs typeface="Calibri" panose="020F0502020204030204" pitchFamily="34" charset="0"/>
                        </a:rPr>
                        <a:t>Technically Feasible</a:t>
                      </a:r>
                      <a:r>
                        <a:rPr lang="en-US" altLang="zh-CN" sz="1200" u="sng" dirty="0">
                          <a:solidFill>
                            <a:schemeClr val="tx1"/>
                          </a:solidFill>
                          <a:latin typeface="Calibri" panose="020F0502020204030204" pitchFamily="34" charset="0"/>
                          <a:cs typeface="Calibri" panose="020F0502020204030204" pitchFamily="34" charset="0"/>
                        </a:rPr>
                        <a:t>)</a:t>
                      </a:r>
                      <a:endParaRPr lang="zh-CN" altLang="en-US" sz="1200" u="sng" dirty="0">
                        <a:solidFill>
                          <a:schemeClr val="tx1"/>
                        </a:solidFill>
                        <a:latin typeface="Calibri" panose="020F0502020204030204" pitchFamily="34" charset="0"/>
                        <a:cs typeface="Calibri" panose="020F050202020403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a:latin typeface="Calibri" panose="020F0502020204030204" pitchFamily="34" charset="0"/>
                          <a:cs typeface="Calibri" panose="020F0502020204030204" pitchFamily="34" charset="0"/>
                        </a:rPr>
                        <a:t>Y </a:t>
                      </a:r>
                      <a:r>
                        <a:rPr lang="en-US" altLang="zh-CN" sz="1200" u="sng" dirty="0">
                          <a:solidFill>
                            <a:schemeClr val="tx1"/>
                          </a:solidFill>
                          <a:latin typeface="Calibri" panose="020F0502020204030204" pitchFamily="34" charset="0"/>
                          <a:cs typeface="Calibri" panose="020F0502020204030204" pitchFamily="34" charset="0"/>
                        </a:rPr>
                        <a:t>(</a:t>
                      </a:r>
                      <a:r>
                        <a:rPr lang="en-US" altLang="zh-CN" sz="1200" u="sng" kern="1200" dirty="0">
                          <a:solidFill>
                            <a:schemeClr val="tx1"/>
                          </a:solidFill>
                          <a:latin typeface="Calibri" panose="020F0502020204030204" pitchFamily="34" charset="0"/>
                          <a:ea typeface="+mn-ea"/>
                          <a:cs typeface="Calibri" panose="020F0502020204030204" pitchFamily="34" charset="0"/>
                        </a:rPr>
                        <a:t>Technically Feasible</a:t>
                      </a:r>
                      <a:r>
                        <a:rPr lang="en-US" altLang="zh-CN" sz="1200" u="sng" dirty="0">
                          <a:solidFill>
                            <a:schemeClr val="tx1"/>
                          </a:solidFill>
                          <a:latin typeface="Calibri" panose="020F0502020204030204" pitchFamily="34" charset="0"/>
                          <a:cs typeface="Calibri" panose="020F0502020204030204" pitchFamily="34" charset="0"/>
                        </a:rPr>
                        <a:t>)</a:t>
                      </a:r>
                      <a:endParaRPr lang="zh-CN" altLang="en-US" sz="12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788521717"/>
                  </a:ext>
                </a:extLst>
              </a:tr>
              <a:tr h="277206">
                <a:tc>
                  <a:txBody>
                    <a:bodyPr/>
                    <a:lstStyle/>
                    <a:p>
                      <a:pPr marL="0" algn="l" defTabSz="914400" rtl="0" eaLnBrk="1" latinLnBrk="0" hangingPunct="1"/>
                      <a:r>
                        <a:rPr lang="en-US" altLang="zh-CN" sz="1400" kern="1200" dirty="0">
                          <a:solidFill>
                            <a:schemeClr val="dk1"/>
                          </a:solidFill>
                          <a:latin typeface="Calibri" panose="020F0502020204030204" pitchFamily="34" charset="0"/>
                          <a:ea typeface="+mn-ea"/>
                          <a:cs typeface="Calibri" panose="020F0502020204030204" pitchFamily="34" charset="0"/>
                        </a:rPr>
                        <a:t>Data integrity and confidentiality</a:t>
                      </a:r>
                      <a:endParaRPr lang="zh-CN" altLang="en-US" sz="14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algn="l" defTabSz="914400" rtl="0" eaLnBrk="1" latinLnBrk="0" hangingPunct="1"/>
                      <a:r>
                        <a:rPr lang="en-US" altLang="zh-CN" sz="1400" kern="1200" dirty="0">
                          <a:solidFill>
                            <a:schemeClr val="dk1"/>
                          </a:solidFill>
                          <a:latin typeface="Calibri" panose="020F0502020204030204" pitchFamily="34" charset="0"/>
                          <a:ea typeface="+mn-ea"/>
                          <a:cs typeface="Calibri" panose="020F0502020204030204" pitchFamily="34" charset="0"/>
                        </a:rPr>
                        <a:t>Out of 3GPP and rely on application layer security</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noProof="0" dirty="0">
                          <a:solidFill>
                            <a:schemeClr val="dk1"/>
                          </a:solidFill>
                          <a:latin typeface="Calibri" panose="020F0502020204030204" pitchFamily="34" charset="0"/>
                          <a:ea typeface="+mn-ea"/>
                          <a:cs typeface="Calibri" panose="020F0502020204030204" pitchFamily="34" charset="0"/>
                        </a:rPr>
                        <a:t>CP tunnel: </a:t>
                      </a:r>
                    </a:p>
                    <a:p>
                      <a:pPr marL="182563"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noProof="0" dirty="0">
                          <a:solidFill>
                            <a:schemeClr val="dk1"/>
                          </a:solidFill>
                          <a:latin typeface="Calibri" panose="020F0502020204030204" pitchFamily="34" charset="0"/>
                          <a:ea typeface="+mn-ea"/>
                          <a:cs typeface="Calibri" panose="020F0502020204030204" pitchFamily="34" charset="0"/>
                        </a:rPr>
                        <a:t>UE-&gt;AMF: reuse NAS security </a:t>
                      </a:r>
                    </a:p>
                    <a:p>
                      <a:pPr marL="182563"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noProof="0" dirty="0">
                          <a:solidFill>
                            <a:schemeClr val="dk1"/>
                          </a:solidFill>
                          <a:latin typeface="Calibri" panose="020F0502020204030204" pitchFamily="34" charset="0"/>
                          <a:ea typeface="+mn-ea"/>
                          <a:cs typeface="Calibri" panose="020F0502020204030204" pitchFamily="34" charset="0"/>
                        </a:rPr>
                        <a:t>AMF-&gt;consumer: reuse SBA security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noProof="0" dirty="0">
                          <a:solidFill>
                            <a:schemeClr val="dk1"/>
                          </a:solidFill>
                          <a:latin typeface="Calibri" panose="020F0502020204030204" pitchFamily="34" charset="0"/>
                          <a:ea typeface="+mn-ea"/>
                          <a:cs typeface="Calibri" panose="020F0502020204030204" pitchFamily="34" charset="0"/>
                        </a:rPr>
                        <a:t>UP tunnel: </a:t>
                      </a:r>
                    </a:p>
                    <a:p>
                      <a:pPr marL="182563"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noProof="0" dirty="0">
                          <a:solidFill>
                            <a:schemeClr val="dk1"/>
                          </a:solidFill>
                          <a:latin typeface="Calibri" panose="020F0502020204030204" pitchFamily="34" charset="0"/>
                          <a:ea typeface="+mn-ea"/>
                          <a:cs typeface="Calibri" panose="020F0502020204030204" pitchFamily="34" charset="0"/>
                        </a:rPr>
                        <a:t>The same with 1b</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chemeClr val="dk1"/>
                          </a:solidFill>
                          <a:latin typeface="Calibri" panose="020F0502020204030204" pitchFamily="34" charset="0"/>
                          <a:ea typeface="+mn-ea"/>
                          <a:cs typeface="Calibri" panose="020F0502020204030204" pitchFamily="34" charset="0"/>
                        </a:rPr>
                        <a:t>CP tunnel: </a:t>
                      </a:r>
                    </a:p>
                    <a:p>
                      <a:pPr marL="182563"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chemeClr val="dk1"/>
                          </a:solidFill>
                          <a:latin typeface="Calibri" panose="020F0502020204030204" pitchFamily="34" charset="0"/>
                          <a:ea typeface="+mn-ea"/>
                          <a:cs typeface="Calibri" panose="020F0502020204030204" pitchFamily="34" charset="0"/>
                        </a:rPr>
                        <a:t>UE-&gt;</a:t>
                      </a:r>
                      <a:r>
                        <a:rPr lang="en-US" altLang="zh-CN" sz="1400" kern="1200" dirty="0" err="1">
                          <a:solidFill>
                            <a:schemeClr val="dk1"/>
                          </a:solidFill>
                          <a:latin typeface="Calibri" panose="020F0502020204030204" pitchFamily="34" charset="0"/>
                          <a:ea typeface="+mn-ea"/>
                          <a:cs typeface="Calibri" panose="020F0502020204030204" pitchFamily="34" charset="0"/>
                        </a:rPr>
                        <a:t>gNB</a:t>
                      </a:r>
                      <a:r>
                        <a:rPr lang="en-US" altLang="zh-CN" sz="1400" kern="1200" dirty="0">
                          <a:solidFill>
                            <a:schemeClr val="dk1"/>
                          </a:solidFill>
                          <a:latin typeface="Calibri" panose="020F0502020204030204" pitchFamily="34" charset="0"/>
                          <a:ea typeface="+mn-ea"/>
                          <a:cs typeface="Calibri" panose="020F0502020204030204" pitchFamily="34" charset="0"/>
                        </a:rPr>
                        <a:t>: reuse RRC security </a:t>
                      </a:r>
                    </a:p>
                    <a:p>
                      <a:pPr marL="182563"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err="1">
                          <a:solidFill>
                            <a:schemeClr val="dk1"/>
                          </a:solidFill>
                          <a:latin typeface="Calibri" panose="020F0502020204030204" pitchFamily="34" charset="0"/>
                          <a:ea typeface="+mn-ea"/>
                          <a:cs typeface="Calibri" panose="020F0502020204030204" pitchFamily="34" charset="0"/>
                        </a:rPr>
                        <a:t>gNB</a:t>
                      </a:r>
                      <a:r>
                        <a:rPr lang="en-US" altLang="zh-CN" sz="1400" kern="1200" dirty="0">
                          <a:solidFill>
                            <a:schemeClr val="dk1"/>
                          </a:solidFill>
                          <a:latin typeface="Calibri" panose="020F0502020204030204" pitchFamily="34" charset="0"/>
                          <a:ea typeface="+mn-ea"/>
                          <a:cs typeface="Calibri" panose="020F0502020204030204" pitchFamily="34" charset="0"/>
                        </a:rPr>
                        <a:t>-&gt;OAM-&gt;Server: out of SA3</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chemeClr val="dk1"/>
                          </a:solidFill>
                          <a:latin typeface="Calibri" panose="020F0502020204030204" pitchFamily="34" charset="0"/>
                          <a:ea typeface="+mn-ea"/>
                          <a:cs typeface="Calibri" panose="020F0502020204030204" pitchFamily="34" charset="0"/>
                        </a:rPr>
                        <a:t>UP tunnel: </a:t>
                      </a:r>
                    </a:p>
                    <a:p>
                      <a:pPr marL="182563"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a:solidFill>
                            <a:schemeClr val="dk1"/>
                          </a:solidFill>
                          <a:latin typeface="Calibri" panose="020F0502020204030204" pitchFamily="34" charset="0"/>
                          <a:ea typeface="+mn-ea"/>
                          <a:cs typeface="Calibri" panose="020F0502020204030204" pitchFamily="34" charset="0"/>
                        </a:rPr>
                        <a:t>UE-&gt;</a:t>
                      </a:r>
                      <a:r>
                        <a:rPr lang="en-US" altLang="zh-CN" sz="1400" kern="1200" dirty="0" err="1">
                          <a:solidFill>
                            <a:schemeClr val="dk1"/>
                          </a:solidFill>
                          <a:latin typeface="Calibri" panose="020F0502020204030204" pitchFamily="34" charset="0"/>
                          <a:ea typeface="+mn-ea"/>
                          <a:cs typeface="Calibri" panose="020F0502020204030204" pitchFamily="34" charset="0"/>
                        </a:rPr>
                        <a:t>gNB</a:t>
                      </a:r>
                      <a:r>
                        <a:rPr lang="en-US" altLang="zh-CN" sz="1400" kern="1200" dirty="0">
                          <a:solidFill>
                            <a:schemeClr val="dk1"/>
                          </a:solidFill>
                          <a:latin typeface="Calibri" panose="020F0502020204030204" pitchFamily="34" charset="0"/>
                          <a:ea typeface="+mn-ea"/>
                          <a:cs typeface="Calibri" panose="020F0502020204030204" pitchFamily="34" charset="0"/>
                        </a:rPr>
                        <a:t>: reuse UP security </a:t>
                      </a:r>
                    </a:p>
                    <a:p>
                      <a:pPr marL="182563" marR="0" lvl="0" indent="0" algn="l" defTabSz="914400" rtl="0" eaLnBrk="1" fontAlgn="auto" latinLnBrk="0" hangingPunct="1">
                        <a:lnSpc>
                          <a:spcPct val="100000"/>
                        </a:lnSpc>
                        <a:spcBef>
                          <a:spcPts val="0"/>
                        </a:spcBef>
                        <a:spcAft>
                          <a:spcPts val="0"/>
                        </a:spcAft>
                        <a:buClrTx/>
                        <a:buSzTx/>
                        <a:buFontTx/>
                        <a:buNone/>
                        <a:tabLst/>
                        <a:defRPr/>
                      </a:pPr>
                      <a:r>
                        <a:rPr lang="en-US" altLang="zh-CN" sz="1400" kern="1200" dirty="0" err="1">
                          <a:solidFill>
                            <a:schemeClr val="dk1"/>
                          </a:solidFill>
                          <a:latin typeface="Calibri" panose="020F0502020204030204" pitchFamily="34" charset="0"/>
                          <a:ea typeface="+mn-ea"/>
                          <a:cs typeface="Calibri" panose="020F0502020204030204" pitchFamily="34" charset="0"/>
                        </a:rPr>
                        <a:t>gNB</a:t>
                      </a:r>
                      <a:r>
                        <a:rPr lang="en-US" altLang="zh-CN" sz="1400" kern="1200" dirty="0">
                          <a:solidFill>
                            <a:schemeClr val="dk1"/>
                          </a:solidFill>
                          <a:latin typeface="Calibri" panose="020F0502020204030204" pitchFamily="34" charset="0"/>
                          <a:ea typeface="+mn-ea"/>
                          <a:cs typeface="Calibri" panose="020F0502020204030204" pitchFamily="34" charset="0"/>
                        </a:rPr>
                        <a:t>-&gt;OAM-&gt;Server: out of SA3</a:t>
                      </a:r>
                    </a:p>
                  </a:txBody>
                  <a:tcPr/>
                </a:tc>
                <a:extLst>
                  <a:ext uri="{0D108BD9-81ED-4DB2-BD59-A6C34878D82A}">
                    <a16:rowId xmlns:a16="http://schemas.microsoft.com/office/drawing/2014/main" val="4071324489"/>
                  </a:ext>
                </a:extLst>
              </a:tr>
              <a:tr h="635944">
                <a:tc>
                  <a:txBody>
                    <a:bodyPr/>
                    <a:lstStyle/>
                    <a:p>
                      <a:pPr marL="0" algn="l" defTabSz="914400" rtl="0" eaLnBrk="1" latinLnBrk="0" hangingPunct="1"/>
                      <a:r>
                        <a:rPr lang="en-US" altLang="zh-CN" sz="1400" kern="1200" dirty="0">
                          <a:solidFill>
                            <a:schemeClr val="dk1"/>
                          </a:solidFill>
                          <a:latin typeface="Calibri" panose="020F0502020204030204" pitchFamily="34" charset="0"/>
                          <a:ea typeface="+mn-ea"/>
                          <a:cs typeface="Calibri" panose="020F0502020204030204" pitchFamily="34" charset="0"/>
                        </a:rPr>
                        <a:t>privacy, anonymity and user consent</a:t>
                      </a:r>
                      <a:endParaRPr lang="zh-CN" altLang="en-US" sz="1400" kern="1200" dirty="0">
                        <a:solidFill>
                          <a:schemeClr val="dk1"/>
                        </a:solidFill>
                        <a:latin typeface="Calibri" panose="020F0502020204030204" pitchFamily="34" charset="0"/>
                        <a:ea typeface="+mn-ea"/>
                        <a:cs typeface="Calibri" panose="020F0502020204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Associated with MNO controllability and MNO visibility (whether MNO is data controller, and whether user consents reported data)</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kumimoji="0" lang="en-US" altLang="zh-CN" sz="12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The MNO will handle user consent, and requirements in Annex V of TS 33.501 is applied if DCAF(Data collection server) is within MNO domain.</a:t>
                      </a:r>
                    </a:p>
                    <a:p>
                      <a:pPr marL="342900" marR="0" lvl="0" indent="-342900" algn="l" defTabSz="914400" rtl="0" eaLnBrk="1" fontAlgn="auto" latinLnBrk="0" hangingPunct="1">
                        <a:lnSpc>
                          <a:spcPct val="100000"/>
                        </a:lnSpc>
                        <a:spcBef>
                          <a:spcPts val="0"/>
                        </a:spcBef>
                        <a:spcAft>
                          <a:spcPts val="0"/>
                        </a:spcAft>
                        <a:buClrTx/>
                        <a:buSzTx/>
                        <a:buFontTx/>
                        <a:buAutoNum type="arabicParenR"/>
                        <a:tabLst/>
                        <a:defRPr/>
                      </a:pPr>
                      <a:r>
                        <a:rPr kumimoji="0" lang="en-US" altLang="zh-CN" sz="12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Out of SA3 if DCAF is within 3rd party domain.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chemeClr val="tx1"/>
                          </a:solidFill>
                          <a:latin typeface="Arial" panose="020B0604020202020204" pitchFamily="34" charset="0"/>
                          <a:ea typeface="+mn-ea"/>
                          <a:cs typeface="Arial" panose="020B0604020202020204" pitchFamily="34" charset="0"/>
                        </a:rPr>
                        <a:t>As MNO has controllability and visibility (MNO is data controller and user consents reported data), the requirements in Annex V of TS 33.501 is applied. The CN NFs (e.g. AMF, DCNF) can be user consent enforcement point.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As MNO has controllability and visibility (MNO is data controller and user consents reported data), the requirements in Annex V of TS 33.501 is applied. The </a:t>
                      </a:r>
                      <a:r>
                        <a:rPr kumimoji="0" lang="en-US" altLang="zh-CN" sz="1200" b="0"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gNB</a:t>
                      </a:r>
                      <a:r>
                        <a:rPr kumimoji="0" lang="en-US" altLang="zh-CN" sz="12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or OAM can be user consent enforcement point similar like SON/MDT procedure.</a:t>
                      </a:r>
                    </a:p>
                  </a:txBody>
                  <a:tcPr/>
                </a:tc>
                <a:extLst>
                  <a:ext uri="{0D108BD9-81ED-4DB2-BD59-A6C34878D82A}">
                    <a16:rowId xmlns:a16="http://schemas.microsoft.com/office/drawing/2014/main" val="2009856878"/>
                  </a:ext>
                </a:extLst>
              </a:tr>
            </a:tbl>
          </a:graphicData>
        </a:graphic>
      </p:graphicFrame>
      <p:sp>
        <p:nvSpPr>
          <p:cNvPr id="5" name="文本框 4">
            <a:extLst>
              <a:ext uri="{FF2B5EF4-FFF2-40B4-BE49-F238E27FC236}">
                <a16:creationId xmlns:a16="http://schemas.microsoft.com/office/drawing/2014/main" id="{7D8D881D-E821-40F2-8D31-5FE9FCF1BAE8}"/>
              </a:ext>
            </a:extLst>
          </p:cNvPr>
          <p:cNvSpPr txBox="1"/>
          <p:nvPr/>
        </p:nvSpPr>
        <p:spPr>
          <a:xfrm>
            <a:off x="484029" y="4918729"/>
            <a:ext cx="11223942" cy="1477328"/>
          </a:xfrm>
          <a:prstGeom prst="rect">
            <a:avLst/>
          </a:prstGeom>
          <a:noFill/>
        </p:spPr>
        <p:txBody>
          <a:bodyPr wrap="square" rtlCol="0">
            <a:spAutoFit/>
          </a:bodyPr>
          <a:lstStyle/>
          <a:p>
            <a:r>
              <a:rPr lang="en-US" altLang="zh-CN" dirty="0">
                <a:latin typeface="Calibri" panose="020F0502020204030204" pitchFamily="34" charset="0"/>
                <a:cs typeface="Calibri" panose="020F0502020204030204" pitchFamily="34" charset="0"/>
              </a:rPr>
              <a:t>Proposal</a:t>
            </a:r>
          </a:p>
          <a:p>
            <a:pPr marL="285750" indent="-285750">
              <a:buFont typeface="Arial" panose="020B0604020202020204" pitchFamily="34" charset="0"/>
              <a:buChar char="•"/>
            </a:pPr>
            <a:r>
              <a:rPr lang="en-US" altLang="zh-CN" dirty="0">
                <a:latin typeface="Calibri" panose="020F0502020204030204" pitchFamily="34" charset="0"/>
                <a:cs typeface="Calibri" panose="020F0502020204030204" pitchFamily="34" charset="0"/>
              </a:rPr>
              <a:t>Provide the above draft analysis as SA3 inputs on solutions 1b, 2,</a:t>
            </a:r>
            <a:r>
              <a:rPr lang="zh-CN" altLang="en-US" dirty="0">
                <a:latin typeface="Calibri" panose="020F0502020204030204" pitchFamily="34" charset="0"/>
                <a:cs typeface="Calibri" panose="020F0502020204030204" pitchFamily="34" charset="0"/>
              </a:rPr>
              <a:t> </a:t>
            </a:r>
            <a:r>
              <a:rPr lang="en-US" altLang="zh-CN" dirty="0">
                <a:latin typeface="Calibri" panose="020F0502020204030204" pitchFamily="34" charset="0"/>
                <a:cs typeface="Calibri" panose="020F0502020204030204" pitchFamily="34" charset="0"/>
              </a:rPr>
              <a:t>3 to RAN working groups</a:t>
            </a:r>
          </a:p>
          <a:p>
            <a:pPr marL="285750" indent="-285750">
              <a:buFont typeface="Arial" panose="020B0604020202020204" pitchFamily="34" charset="0"/>
              <a:buChar char="•"/>
            </a:pPr>
            <a:r>
              <a:rPr lang="en-US" altLang="zh-CN" dirty="0">
                <a:latin typeface="Calibri" panose="020F0502020204030204" pitchFamily="34" charset="0"/>
                <a:cs typeface="Calibri" panose="020F0502020204030204" pitchFamily="34" charset="0"/>
              </a:rPr>
              <a:t>Having MNO controllability and MNO visibility of UE data are essential for user consent as the data controller has responsibility to protect user privacy and user can only consent the data reporting if only the data content  is fully visible to the user.</a:t>
            </a:r>
          </a:p>
        </p:txBody>
      </p:sp>
    </p:spTree>
    <p:extLst>
      <p:ext uri="{BB962C8B-B14F-4D97-AF65-F5344CB8AC3E}">
        <p14:creationId xmlns:p14="http://schemas.microsoft.com/office/powerpoint/2010/main" val="117094544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735</TotalTime>
  <Words>2203</Words>
  <Application>Microsoft Office PowerPoint</Application>
  <PresentationFormat>宽屏</PresentationFormat>
  <Paragraphs>191</Paragraphs>
  <Slides>7</Slides>
  <Notes>1</Notes>
  <HiddenSlides>0</HiddenSlides>
  <MMClips>0</MMClips>
  <ScaleCrop>false</ScaleCrop>
  <HeadingPairs>
    <vt:vector size="8" baseType="variant">
      <vt:variant>
        <vt:lpstr>已用的字体</vt:lpstr>
      </vt:variant>
      <vt:variant>
        <vt:i4>6</vt:i4>
      </vt:variant>
      <vt:variant>
        <vt:lpstr>主题</vt:lpstr>
      </vt:variant>
      <vt:variant>
        <vt:i4>2</vt:i4>
      </vt:variant>
      <vt:variant>
        <vt:lpstr>嵌入 OLE 服务器</vt:lpstr>
      </vt:variant>
      <vt:variant>
        <vt:i4>2</vt:i4>
      </vt:variant>
      <vt:variant>
        <vt:lpstr>幻灯片标题</vt:lpstr>
      </vt:variant>
      <vt:variant>
        <vt:i4>7</vt:i4>
      </vt:variant>
    </vt:vector>
  </HeadingPairs>
  <TitlesOfParts>
    <vt:vector size="17" baseType="lpstr">
      <vt:lpstr>等线</vt:lpstr>
      <vt:lpstr>等线 Light</vt:lpstr>
      <vt:lpstr>Arial</vt:lpstr>
      <vt:lpstr>Calibri</vt:lpstr>
      <vt:lpstr>Calibri Light</vt:lpstr>
      <vt:lpstr>Times New Roman</vt:lpstr>
      <vt:lpstr>Office 主题​​</vt:lpstr>
      <vt:lpstr>Office Theme</vt:lpstr>
      <vt:lpstr>Visio</vt:lpstr>
      <vt:lpstr>Microsoft Visio 绘图</vt:lpstr>
      <vt:lpstr>Discussion on AIML Data Collection</vt:lpstr>
      <vt:lpstr>PowerPoint 演示文稿</vt:lpstr>
      <vt:lpstr>PowerPoint 演示文稿</vt:lpstr>
      <vt:lpstr>PowerPoint 演示文稿</vt:lpstr>
      <vt:lpstr>PowerPoint 演示文稿</vt:lpstr>
      <vt:lpstr>PowerPoint 演示文稿</vt:lpstr>
      <vt:lpstr>Summary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cww</dc:creator>
  <cp:lastModifiedBy>vivo</cp:lastModifiedBy>
  <cp:revision>107</cp:revision>
  <dcterms:created xsi:type="dcterms:W3CDTF">2024-09-23T02:45:16Z</dcterms:created>
  <dcterms:modified xsi:type="dcterms:W3CDTF">2024-10-03T03:38:28Z</dcterms:modified>
</cp:coreProperties>
</file>